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Arial Italics" panose="020B0604020202020204" charset="0"/>
      <p:regular r:id="rId42"/>
    </p:embeddedFont>
    <p:embeddedFont>
      <p:font typeface="DM Sans" pitchFamily="2" charset="0"/>
      <p:regular r:id="rId43"/>
    </p:embeddedFont>
    <p:embeddedFont>
      <p:font typeface="Forum" panose="020B0604020202020204" charset="0"/>
      <p:regular r:id="rId44"/>
    </p:embeddedFont>
    <p:embeddedFont>
      <p:font typeface="Noto Sans Bold" panose="020B0604020202020204" charset="0"/>
      <p:regular r:id="rId45"/>
    </p:embeddedFont>
    <p:embeddedFont>
      <p:font typeface="Noto Serif Display" panose="020B0604020202020204"/>
      <p:regular r:id="rId46"/>
    </p:embeddedFont>
    <p:embeddedFont>
      <p:font typeface="Noto Serif Display Bold" panose="020B0604020202020204"/>
      <p:regular r:id="rId47"/>
    </p:embeddedFont>
    <p:embeddedFont>
      <p:font typeface="Oswald Bold" panose="020B0604020202020204" charset="0"/>
      <p:regular r:id="rId48"/>
    </p:embeddedFont>
    <p:embeddedFont>
      <p:font typeface="Times New Roman Bold" panose="02020803070505020304" pitchFamily="18" charset="0"/>
      <p:regular r:id="rId49"/>
      <p:bold r:id="rId50"/>
    </p:embeddedFont>
    <p:embeddedFont>
      <p:font typeface="Times New Roman Italics"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10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42479" y="1744727"/>
            <a:ext cx="13003043" cy="5492621"/>
          </a:xfrm>
          <a:prstGeom prst="rect">
            <a:avLst/>
          </a:prstGeom>
        </p:spPr>
        <p:txBody>
          <a:bodyPr lIns="0" tIns="0" rIns="0" bIns="0" rtlCol="0" anchor="t">
            <a:spAutoFit/>
          </a:bodyPr>
          <a:lstStyle/>
          <a:p>
            <a:pPr algn="ctr">
              <a:lnSpc>
                <a:spcPts val="22049"/>
              </a:lnSpc>
            </a:pPr>
            <a:r>
              <a:rPr lang="en-US" sz="15977" b="1" spc="1565">
                <a:solidFill>
                  <a:srgbClr val="231F20"/>
                </a:solidFill>
                <a:latin typeface="Oswald Bold"/>
                <a:ea typeface="Oswald Bold"/>
                <a:cs typeface="Oswald Bold"/>
                <a:sym typeface="Oswald Bold"/>
              </a:rPr>
              <a:t>COMPUTER VISION</a:t>
            </a:r>
          </a:p>
        </p:txBody>
      </p:sp>
      <p:sp>
        <p:nvSpPr>
          <p:cNvPr id="6" name="TextBox 6"/>
          <p:cNvSpPr txBox="1"/>
          <p:nvPr/>
        </p:nvSpPr>
        <p:spPr>
          <a:xfrm>
            <a:off x="4236347" y="756800"/>
            <a:ext cx="9815307" cy="1186902"/>
          </a:xfrm>
          <a:prstGeom prst="rect">
            <a:avLst/>
          </a:prstGeom>
        </p:spPr>
        <p:txBody>
          <a:bodyPr lIns="0" tIns="0" rIns="0" bIns="0" rtlCol="0" anchor="t">
            <a:spAutoFit/>
          </a:bodyPr>
          <a:lstStyle/>
          <a:p>
            <a:pPr algn="ctr">
              <a:lnSpc>
                <a:spcPts val="9748"/>
              </a:lnSpc>
            </a:pPr>
            <a:r>
              <a:rPr lang="en-US" sz="7063" b="1" spc="692">
                <a:solidFill>
                  <a:srgbClr val="231F20"/>
                </a:solidFill>
                <a:latin typeface="Oswald Bold"/>
                <a:ea typeface="Oswald Bold"/>
                <a:cs typeface="Oswald Bold"/>
                <a:sym typeface="Oswald Bold"/>
              </a:rPr>
              <a:t>PRESENTATION 1</a:t>
            </a:r>
          </a:p>
        </p:txBody>
      </p:sp>
      <p:sp>
        <p:nvSpPr>
          <p:cNvPr id="7" name="TextBox 7"/>
          <p:cNvSpPr txBox="1"/>
          <p:nvPr/>
        </p:nvSpPr>
        <p:spPr>
          <a:xfrm>
            <a:off x="4236347" y="7574431"/>
            <a:ext cx="9815307" cy="1375410"/>
          </a:xfrm>
          <a:prstGeom prst="rect">
            <a:avLst/>
          </a:prstGeom>
        </p:spPr>
        <p:txBody>
          <a:bodyPr lIns="0" tIns="0" rIns="0" bIns="0" rtlCol="0" anchor="t">
            <a:spAutoFit/>
          </a:bodyPr>
          <a:lstStyle/>
          <a:p>
            <a:pPr algn="ctr">
              <a:lnSpc>
                <a:spcPts val="5519"/>
              </a:lnSpc>
            </a:pPr>
            <a:r>
              <a:rPr lang="en-US" sz="3999" b="1" spc="391">
                <a:solidFill>
                  <a:srgbClr val="231F20"/>
                </a:solidFill>
                <a:latin typeface="Oswald Bold"/>
                <a:ea typeface="Oswald Bold"/>
                <a:cs typeface="Oswald Bold"/>
                <a:sym typeface="Oswald Bold"/>
              </a:rPr>
              <a:t>520H0278 - PHAN HOANG PHUC</a:t>
            </a:r>
          </a:p>
          <a:p>
            <a:pPr algn="ctr">
              <a:lnSpc>
                <a:spcPts val="5519"/>
              </a:lnSpc>
            </a:pPr>
            <a:r>
              <a:rPr lang="en-US" sz="3999" b="1" spc="391">
                <a:solidFill>
                  <a:srgbClr val="231F20"/>
                </a:solidFill>
                <a:latin typeface="Oswald Bold"/>
                <a:ea typeface="Oswald Bold"/>
                <a:cs typeface="Oswald Bold"/>
                <a:sym typeface="Oswald Bold"/>
              </a:rPr>
              <a:t>522H0120 - NGUYEN DINH VIET HOANG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826282" y="711985"/>
            <a:ext cx="8461718" cy="8439739"/>
          </a:xfrm>
          <a:custGeom>
            <a:avLst/>
            <a:gdLst/>
            <a:ahLst/>
            <a:cxnLst/>
            <a:rect l="l" t="t" r="r" b="b"/>
            <a:pathLst>
              <a:path w="8461718" h="8439739">
                <a:moveTo>
                  <a:pt x="0" y="0"/>
                </a:moveTo>
                <a:lnTo>
                  <a:pt x="8461718" y="0"/>
                </a:lnTo>
                <a:lnTo>
                  <a:pt x="8461718" y="8439739"/>
                </a:lnTo>
                <a:lnTo>
                  <a:pt x="0" y="8439739"/>
                </a:lnTo>
                <a:lnTo>
                  <a:pt x="0" y="0"/>
                </a:lnTo>
                <a:close/>
              </a:path>
            </a:pathLst>
          </a:custGeom>
          <a:blipFill>
            <a:blip r:embed="rId3"/>
            <a:stretch>
              <a:fillRect/>
            </a:stretch>
          </a:blipFill>
        </p:spPr>
      </p:sp>
      <p:sp>
        <p:nvSpPr>
          <p:cNvPr id="4" name="TextBox 4"/>
          <p:cNvSpPr txBox="1"/>
          <p:nvPr/>
        </p:nvSpPr>
        <p:spPr>
          <a:xfrm>
            <a:off x="0" y="578635"/>
            <a:ext cx="10026496" cy="3999074"/>
          </a:xfrm>
          <a:prstGeom prst="rect">
            <a:avLst/>
          </a:prstGeom>
        </p:spPr>
        <p:txBody>
          <a:bodyPr lIns="0" tIns="0" rIns="0" bIns="0" rtlCol="0" anchor="t">
            <a:spAutoFit/>
          </a:bodyPr>
          <a:lstStyle/>
          <a:p>
            <a:pPr algn="l">
              <a:lnSpc>
                <a:spcPts val="4962"/>
              </a:lnSpc>
            </a:pPr>
            <a:r>
              <a:rPr lang="en-US" sz="3595" i="1" spc="352">
                <a:solidFill>
                  <a:srgbClr val="FF3131"/>
                </a:solidFill>
                <a:latin typeface="Times New Roman Italics"/>
                <a:ea typeface="Times New Roman Italics"/>
                <a:cs typeface="Times New Roman Italics"/>
                <a:sym typeface="Times New Roman Italics"/>
              </a:rPr>
              <a:t>3. Pooling Layer</a:t>
            </a:r>
          </a:p>
          <a:p>
            <a:pPr algn="l">
              <a:lnSpc>
                <a:spcPts val="4410"/>
              </a:lnSpc>
            </a:pPr>
            <a:endParaRPr lang="en-US" sz="3595" i="1" spc="352">
              <a:solidFill>
                <a:srgbClr val="FF3131"/>
              </a:solidFill>
              <a:latin typeface="Times New Roman Italics"/>
              <a:ea typeface="Times New Roman Italics"/>
              <a:cs typeface="Times New Roman Italics"/>
              <a:sym typeface="Times New Roman Italics"/>
            </a:endParaRPr>
          </a:p>
          <a:p>
            <a:pPr algn="l">
              <a:lnSpc>
                <a:spcPts val="4410"/>
              </a:lnSpc>
              <a:spcBef>
                <a:spcPct val="0"/>
              </a:spcBef>
            </a:pPr>
            <a:r>
              <a:rPr lang="en-US" sz="3195" spc="313">
                <a:solidFill>
                  <a:srgbClr val="231F20"/>
                </a:solidFill>
                <a:latin typeface="Times New Roman"/>
                <a:ea typeface="Times New Roman"/>
                <a:cs typeface="Times New Roman"/>
                <a:sym typeface="Times New Roman"/>
              </a:rPr>
              <a:t>When the input data size is too large, pooling layers are placed between convolutional layers to reduce the number of parameters. Pooling layers are commonly divided into two types: max pooling and average pooling.</a:t>
            </a:r>
          </a:p>
        </p:txBody>
      </p:sp>
      <p:sp>
        <p:nvSpPr>
          <p:cNvPr id="5" name="TextBox 5"/>
          <p:cNvSpPr txBox="1"/>
          <p:nvPr/>
        </p:nvSpPr>
        <p:spPr>
          <a:xfrm>
            <a:off x="2036148" y="-171450"/>
            <a:ext cx="14215704"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CNN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898307" y="711985"/>
            <a:ext cx="8389693" cy="8367902"/>
          </a:xfrm>
          <a:custGeom>
            <a:avLst/>
            <a:gdLst/>
            <a:ahLst/>
            <a:cxnLst/>
            <a:rect l="l" t="t" r="r" b="b"/>
            <a:pathLst>
              <a:path w="8389693" h="8367902">
                <a:moveTo>
                  <a:pt x="0" y="0"/>
                </a:moveTo>
                <a:lnTo>
                  <a:pt x="8389693" y="0"/>
                </a:lnTo>
                <a:lnTo>
                  <a:pt x="8389693" y="8367901"/>
                </a:lnTo>
                <a:lnTo>
                  <a:pt x="0" y="8367901"/>
                </a:lnTo>
                <a:lnTo>
                  <a:pt x="0" y="0"/>
                </a:lnTo>
                <a:close/>
              </a:path>
            </a:pathLst>
          </a:custGeom>
          <a:blipFill>
            <a:blip r:embed="rId3"/>
            <a:stretch>
              <a:fillRect/>
            </a:stretch>
          </a:blipFill>
        </p:spPr>
      </p:sp>
      <p:sp>
        <p:nvSpPr>
          <p:cNvPr id="4" name="TextBox 4"/>
          <p:cNvSpPr txBox="1"/>
          <p:nvPr/>
        </p:nvSpPr>
        <p:spPr>
          <a:xfrm>
            <a:off x="0" y="578635"/>
            <a:ext cx="10026496" cy="6761324"/>
          </a:xfrm>
          <a:prstGeom prst="rect">
            <a:avLst/>
          </a:prstGeom>
        </p:spPr>
        <p:txBody>
          <a:bodyPr lIns="0" tIns="0" rIns="0" bIns="0" rtlCol="0" anchor="t">
            <a:spAutoFit/>
          </a:bodyPr>
          <a:lstStyle/>
          <a:p>
            <a:pPr algn="l">
              <a:lnSpc>
                <a:spcPts val="4962"/>
              </a:lnSpc>
            </a:pPr>
            <a:r>
              <a:rPr lang="en-US" sz="3595" i="1" spc="352">
                <a:solidFill>
                  <a:srgbClr val="FF3131"/>
                </a:solidFill>
                <a:latin typeface="Times New Roman Italics"/>
                <a:ea typeface="Times New Roman Italics"/>
                <a:cs typeface="Times New Roman Italics"/>
                <a:sym typeface="Times New Roman Italics"/>
              </a:rPr>
              <a:t>4. Fully Connected Layer</a:t>
            </a:r>
          </a:p>
          <a:p>
            <a:pPr algn="l">
              <a:lnSpc>
                <a:spcPts val="4410"/>
              </a:lnSpc>
            </a:pPr>
            <a:endParaRPr lang="en-US" sz="3595" i="1" spc="352">
              <a:solidFill>
                <a:srgbClr val="FF3131"/>
              </a:solidFill>
              <a:latin typeface="Times New Roman Italics"/>
              <a:ea typeface="Times New Roman Italics"/>
              <a:cs typeface="Times New Roman Italics"/>
              <a:sym typeface="Times New Roman Italics"/>
            </a:endParaRPr>
          </a:p>
          <a:p>
            <a:pPr algn="l">
              <a:lnSpc>
                <a:spcPts val="4410"/>
              </a:lnSpc>
              <a:spcBef>
                <a:spcPct val="0"/>
              </a:spcBef>
            </a:pPr>
            <a:r>
              <a:rPr lang="en-US" sz="3195" spc="313">
                <a:solidFill>
                  <a:srgbClr val="231F20"/>
                </a:solidFill>
                <a:latin typeface="Times New Roman"/>
                <a:ea typeface="Times New Roman"/>
                <a:cs typeface="Times New Roman"/>
                <a:sym typeface="Times New Roman"/>
              </a:rPr>
              <a:t>After the convolutional and pooling layers process the input image, the fully connected layer outputs the result. When the model extracts information from the image, this layer ensures connections to produce more outputs. This is when developers utilize the fully connected layer. Moreover, if the fully connected layer contains image data, it organizes them into unsegmented quality groups.</a:t>
            </a:r>
          </a:p>
        </p:txBody>
      </p:sp>
      <p:sp>
        <p:nvSpPr>
          <p:cNvPr id="5" name="TextBox 5"/>
          <p:cNvSpPr txBox="1"/>
          <p:nvPr/>
        </p:nvSpPr>
        <p:spPr>
          <a:xfrm>
            <a:off x="2036148" y="-171450"/>
            <a:ext cx="14215704"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CNN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842121" y="711985"/>
            <a:ext cx="8445879" cy="8423942"/>
          </a:xfrm>
          <a:custGeom>
            <a:avLst/>
            <a:gdLst/>
            <a:ahLst/>
            <a:cxnLst/>
            <a:rect l="l" t="t" r="r" b="b"/>
            <a:pathLst>
              <a:path w="8445879" h="8423942">
                <a:moveTo>
                  <a:pt x="0" y="0"/>
                </a:moveTo>
                <a:lnTo>
                  <a:pt x="8445879" y="0"/>
                </a:lnTo>
                <a:lnTo>
                  <a:pt x="8445879" y="8423941"/>
                </a:lnTo>
                <a:lnTo>
                  <a:pt x="0" y="8423941"/>
                </a:lnTo>
                <a:lnTo>
                  <a:pt x="0" y="0"/>
                </a:lnTo>
                <a:close/>
              </a:path>
            </a:pathLst>
          </a:custGeom>
          <a:blipFill>
            <a:blip r:embed="rId3"/>
            <a:stretch>
              <a:fillRect/>
            </a:stretch>
          </a:blipFill>
        </p:spPr>
      </p:sp>
      <p:sp>
        <p:nvSpPr>
          <p:cNvPr id="4" name="TextBox 4"/>
          <p:cNvSpPr txBox="1"/>
          <p:nvPr/>
        </p:nvSpPr>
        <p:spPr>
          <a:xfrm>
            <a:off x="0" y="578635"/>
            <a:ext cx="10026496" cy="2341724"/>
          </a:xfrm>
          <a:prstGeom prst="rect">
            <a:avLst/>
          </a:prstGeom>
        </p:spPr>
        <p:txBody>
          <a:bodyPr lIns="0" tIns="0" rIns="0" bIns="0" rtlCol="0" anchor="t">
            <a:spAutoFit/>
          </a:bodyPr>
          <a:lstStyle/>
          <a:p>
            <a:pPr algn="l">
              <a:lnSpc>
                <a:spcPts val="4962"/>
              </a:lnSpc>
            </a:pPr>
            <a:r>
              <a:rPr lang="en-US" sz="3595" i="1" spc="352">
                <a:solidFill>
                  <a:srgbClr val="FF3131"/>
                </a:solidFill>
                <a:latin typeface="Times New Roman Italics"/>
                <a:ea typeface="Times New Roman Italics"/>
                <a:cs typeface="Times New Roman Italics"/>
                <a:sym typeface="Times New Roman Italics"/>
              </a:rPr>
              <a:t>5. Activation function</a:t>
            </a:r>
          </a:p>
          <a:p>
            <a:pPr marL="1379918" lvl="2" indent="-459973" algn="l">
              <a:lnSpc>
                <a:spcPts val="4410"/>
              </a:lnSpc>
              <a:buFont typeface="Arial"/>
              <a:buChar char="⚬"/>
            </a:pPr>
            <a:r>
              <a:rPr lang="en-US" sz="3195" spc="313">
                <a:solidFill>
                  <a:srgbClr val="231F20"/>
                </a:solidFill>
                <a:latin typeface="Times New Roman"/>
                <a:ea typeface="Times New Roman"/>
                <a:cs typeface="Times New Roman"/>
                <a:sym typeface="Times New Roman"/>
              </a:rPr>
              <a:t>Usually using Sigmoid or Tanh</a:t>
            </a:r>
          </a:p>
          <a:p>
            <a:pPr marL="1379918" lvl="2" indent="-459973" algn="l">
              <a:lnSpc>
                <a:spcPts val="4410"/>
              </a:lnSpc>
              <a:spcBef>
                <a:spcPct val="0"/>
              </a:spcBef>
              <a:buFont typeface="Arial"/>
              <a:buChar char="⚬"/>
            </a:pPr>
            <a:r>
              <a:rPr lang="en-US" sz="3195" spc="313">
                <a:solidFill>
                  <a:srgbClr val="231F20"/>
                </a:solidFill>
                <a:latin typeface="Times New Roman"/>
                <a:ea typeface="Times New Roman"/>
                <a:cs typeface="Times New Roman"/>
                <a:sym typeface="Times New Roman"/>
              </a:rPr>
              <a:t>The output of the last fully connected layer goes through the softmax function</a:t>
            </a:r>
          </a:p>
        </p:txBody>
      </p:sp>
      <p:sp>
        <p:nvSpPr>
          <p:cNvPr id="5" name="TextBox 5"/>
          <p:cNvSpPr txBox="1"/>
          <p:nvPr/>
        </p:nvSpPr>
        <p:spPr>
          <a:xfrm>
            <a:off x="2036148" y="-171450"/>
            <a:ext cx="14215704"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CNN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303117" y="587417"/>
            <a:ext cx="9681767" cy="5669836"/>
          </a:xfrm>
          <a:custGeom>
            <a:avLst/>
            <a:gdLst/>
            <a:ahLst/>
            <a:cxnLst/>
            <a:rect l="l" t="t" r="r" b="b"/>
            <a:pathLst>
              <a:path w="9681767" h="5669836">
                <a:moveTo>
                  <a:pt x="0" y="0"/>
                </a:moveTo>
                <a:lnTo>
                  <a:pt x="9681766" y="0"/>
                </a:lnTo>
                <a:lnTo>
                  <a:pt x="9681766" y="5669837"/>
                </a:lnTo>
                <a:lnTo>
                  <a:pt x="0" y="5669837"/>
                </a:lnTo>
                <a:lnTo>
                  <a:pt x="0" y="0"/>
                </a:lnTo>
                <a:close/>
              </a:path>
            </a:pathLst>
          </a:custGeom>
          <a:blipFill>
            <a:blip r:embed="rId3"/>
            <a:stretch>
              <a:fillRect l="-5206" r="-6951" b="-7730"/>
            </a:stretch>
          </a:blipFill>
        </p:spPr>
      </p:sp>
      <p:sp>
        <p:nvSpPr>
          <p:cNvPr id="4" name="TextBox 4"/>
          <p:cNvSpPr txBox="1"/>
          <p:nvPr/>
        </p:nvSpPr>
        <p:spPr>
          <a:xfrm>
            <a:off x="0" y="6133429"/>
            <a:ext cx="18288000" cy="4147184"/>
          </a:xfrm>
          <a:prstGeom prst="rect">
            <a:avLst/>
          </a:prstGeom>
        </p:spPr>
        <p:txBody>
          <a:bodyPr lIns="0" tIns="0" rIns="0" bIns="0" rtlCol="0" anchor="t">
            <a:spAutoFit/>
          </a:bodyPr>
          <a:lstStyle/>
          <a:p>
            <a:pPr algn="l">
              <a:lnSpc>
                <a:spcPts val="3600"/>
              </a:lnSpc>
            </a:pPr>
            <a:r>
              <a:rPr lang="en-US" sz="2400" u="sng" spc="120">
                <a:solidFill>
                  <a:srgbClr val="000000"/>
                </a:solidFill>
                <a:latin typeface="Times New Roman"/>
                <a:ea typeface="Times New Roman"/>
                <a:cs typeface="Times New Roman"/>
                <a:sym typeface="Times New Roman"/>
              </a:rPr>
              <a:t>II/ Structure of CNN</a:t>
            </a:r>
          </a:p>
          <a:p>
            <a:pPr algn="l">
              <a:lnSpc>
                <a:spcPts val="3600"/>
              </a:lnSpc>
            </a:pPr>
            <a:r>
              <a:rPr lang="en-US" sz="2400" spc="120">
                <a:solidFill>
                  <a:srgbClr val="000000"/>
                </a:solidFill>
                <a:latin typeface="Times New Roman"/>
                <a:ea typeface="Times New Roman"/>
                <a:cs typeface="Times New Roman"/>
                <a:sym typeface="Times New Roman"/>
              </a:rPr>
              <a:t>The basic structure of CNN consists of three main components:</a:t>
            </a:r>
          </a:p>
          <a:p>
            <a:pPr marL="518165" lvl="1" indent="-259082" algn="l">
              <a:lnSpc>
                <a:spcPts val="3600"/>
              </a:lnSpc>
              <a:buAutoNum type="arabicPeriod"/>
            </a:pPr>
            <a:r>
              <a:rPr lang="en-US" sz="2400" spc="120">
                <a:solidFill>
                  <a:srgbClr val="000000"/>
                </a:solidFill>
                <a:latin typeface="Times New Roman"/>
                <a:ea typeface="Times New Roman"/>
                <a:cs typeface="Times New Roman"/>
                <a:sym typeface="Times New Roman"/>
              </a:rPr>
              <a:t>Local Receptive Field: The role of the local receptive field is to segment and filter data as well as image information, selecting the regions of the image with the highest value for use.</a:t>
            </a:r>
          </a:p>
          <a:p>
            <a:pPr marL="518165" lvl="1" indent="-259082" algn="l">
              <a:lnSpc>
                <a:spcPts val="3600"/>
              </a:lnSpc>
              <a:buAutoNum type="arabicPeriod"/>
            </a:pPr>
            <a:r>
              <a:rPr lang="en-US" sz="2400" spc="120">
                <a:solidFill>
                  <a:srgbClr val="000000"/>
                </a:solidFill>
                <a:latin typeface="Times New Roman"/>
                <a:ea typeface="Times New Roman"/>
                <a:cs typeface="Times New Roman"/>
                <a:sym typeface="Times New Roman"/>
              </a:rPr>
              <a:t>Shared Weights and Bias: In CNNs, this component helps minimize the number of parameters significantly. Each convolution contains multiple feature maps, and each feature map has the ability to detect certain features in the image.</a:t>
            </a:r>
          </a:p>
          <a:p>
            <a:pPr marL="518165" lvl="1" indent="-259082" algn="l">
              <a:lnSpc>
                <a:spcPts val="3600"/>
              </a:lnSpc>
              <a:buAutoNum type="arabicPeriod"/>
            </a:pPr>
            <a:r>
              <a:rPr lang="en-US" sz="2400" spc="120">
                <a:solidFill>
                  <a:srgbClr val="000000"/>
                </a:solidFill>
                <a:latin typeface="Times New Roman"/>
                <a:ea typeface="Times New Roman"/>
                <a:cs typeface="Times New Roman"/>
                <a:sym typeface="Times New Roman"/>
              </a:rPr>
              <a:t>Pooling Layer: The pooling layer is the final layer, responsible for simplifying the output information. After completing computations and sweeping through the layers, the pooling layer is created to eliminate unnecessary information and optimize the output. This ensures users receive results that meet their requirements and expectations.</a:t>
            </a:r>
          </a:p>
        </p:txBody>
      </p:sp>
      <p:sp>
        <p:nvSpPr>
          <p:cNvPr id="5" name="TextBox 5"/>
          <p:cNvSpPr txBox="1"/>
          <p:nvPr/>
        </p:nvSpPr>
        <p:spPr>
          <a:xfrm>
            <a:off x="2036148" y="-171450"/>
            <a:ext cx="14215704"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CNN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378778" y="615952"/>
            <a:ext cx="13530445" cy="5023178"/>
          </a:xfrm>
          <a:custGeom>
            <a:avLst/>
            <a:gdLst/>
            <a:ahLst/>
            <a:cxnLst/>
            <a:rect l="l" t="t" r="r" b="b"/>
            <a:pathLst>
              <a:path w="13530445" h="5023178">
                <a:moveTo>
                  <a:pt x="0" y="0"/>
                </a:moveTo>
                <a:lnTo>
                  <a:pt x="13530444" y="0"/>
                </a:lnTo>
                <a:lnTo>
                  <a:pt x="13530444" y="5023177"/>
                </a:lnTo>
                <a:lnTo>
                  <a:pt x="0" y="5023177"/>
                </a:lnTo>
                <a:lnTo>
                  <a:pt x="0" y="0"/>
                </a:lnTo>
                <a:close/>
              </a:path>
            </a:pathLst>
          </a:custGeom>
          <a:blipFill>
            <a:blip r:embed="rId3"/>
            <a:stretch>
              <a:fillRect/>
            </a:stretch>
          </a:blipFill>
        </p:spPr>
      </p:sp>
      <p:sp>
        <p:nvSpPr>
          <p:cNvPr id="4" name="TextBox 4"/>
          <p:cNvSpPr txBox="1"/>
          <p:nvPr/>
        </p:nvSpPr>
        <p:spPr>
          <a:xfrm>
            <a:off x="0" y="5543879"/>
            <a:ext cx="18288000" cy="4728209"/>
          </a:xfrm>
          <a:prstGeom prst="rect">
            <a:avLst/>
          </a:prstGeom>
        </p:spPr>
        <p:txBody>
          <a:bodyPr lIns="0" tIns="0" rIns="0" bIns="0" rtlCol="0" anchor="t">
            <a:spAutoFit/>
          </a:bodyPr>
          <a:lstStyle/>
          <a:p>
            <a:pPr algn="l">
              <a:lnSpc>
                <a:spcPts val="2850"/>
              </a:lnSpc>
            </a:pPr>
            <a:r>
              <a:rPr lang="en-US" sz="1900" u="sng" spc="95">
                <a:solidFill>
                  <a:srgbClr val="000000"/>
                </a:solidFill>
                <a:latin typeface="Times New Roman"/>
                <a:ea typeface="Times New Roman"/>
                <a:cs typeface="Times New Roman"/>
                <a:sym typeface="Times New Roman"/>
              </a:rPr>
              <a:t>III/ Guidelines for Selecting Parameters for CNN</a:t>
            </a:r>
          </a:p>
          <a:p>
            <a:pPr algn="l">
              <a:lnSpc>
                <a:spcPts val="2850"/>
              </a:lnSpc>
            </a:pPr>
            <a:r>
              <a:rPr lang="en-US" sz="1900" spc="95">
                <a:solidFill>
                  <a:srgbClr val="000000"/>
                </a:solidFill>
                <a:latin typeface="Times New Roman"/>
                <a:ea typeface="Times New Roman"/>
                <a:cs typeface="Times New Roman"/>
                <a:sym typeface="Times New Roman"/>
              </a:rPr>
              <a:t>To choose the most suitable parameters for CNN, consider the following key factors:</a:t>
            </a:r>
          </a:p>
          <a:p>
            <a:pPr marL="410218" lvl="1" indent="-205109" algn="l">
              <a:lnSpc>
                <a:spcPts val="2850"/>
              </a:lnSpc>
              <a:buAutoNum type="arabicPeriod"/>
            </a:pPr>
            <a:r>
              <a:rPr lang="en-US" sz="1900" spc="95">
                <a:solidFill>
                  <a:srgbClr val="000000"/>
                </a:solidFill>
                <a:latin typeface="Times New Roman"/>
                <a:ea typeface="Times New Roman"/>
                <a:cs typeface="Times New Roman"/>
                <a:sym typeface="Times New Roman"/>
              </a:rPr>
              <a:t>Convolutional Layer:</a:t>
            </a:r>
          </a:p>
          <a:p>
            <a:pPr marL="820435" lvl="2" indent="-273478" algn="l">
              <a:lnSpc>
                <a:spcPts val="2850"/>
              </a:lnSpc>
              <a:buFont typeface="Arial"/>
              <a:buChar char="⚬"/>
            </a:pPr>
            <a:r>
              <a:rPr lang="en-US" sz="1900" spc="95">
                <a:solidFill>
                  <a:srgbClr val="000000"/>
                </a:solidFill>
                <a:latin typeface="Times New Roman"/>
                <a:ea typeface="Times New Roman"/>
                <a:cs typeface="Times New Roman"/>
                <a:sym typeface="Times New Roman"/>
              </a:rPr>
              <a:t>The more convolutional layers you include, the better and more advanced your model will perform.</a:t>
            </a:r>
          </a:p>
          <a:p>
            <a:pPr marL="820435" lvl="2" indent="-273478" algn="l">
              <a:lnSpc>
                <a:spcPts val="2850"/>
              </a:lnSpc>
              <a:buFont typeface="Arial"/>
              <a:buChar char="⚬"/>
            </a:pPr>
            <a:r>
              <a:rPr lang="en-US" sz="1900" spc="95">
                <a:solidFill>
                  <a:srgbClr val="000000"/>
                </a:solidFill>
                <a:latin typeface="Times New Roman"/>
                <a:ea typeface="Times New Roman"/>
                <a:cs typeface="Times New Roman"/>
                <a:sym typeface="Times New Roman"/>
              </a:rPr>
              <a:t>Using a larger number of layers can significantly reduce the effects of overfitting.</a:t>
            </a:r>
          </a:p>
          <a:p>
            <a:pPr marL="820435" lvl="2" indent="-273478" algn="l">
              <a:lnSpc>
                <a:spcPts val="2850"/>
              </a:lnSpc>
              <a:buFont typeface="Arial"/>
              <a:buChar char="⚬"/>
            </a:pPr>
            <a:r>
              <a:rPr lang="en-US" sz="1900" spc="95">
                <a:solidFill>
                  <a:srgbClr val="000000"/>
                </a:solidFill>
                <a:latin typeface="Times New Roman"/>
                <a:ea typeface="Times New Roman"/>
                <a:cs typeface="Times New Roman"/>
                <a:sym typeface="Times New Roman"/>
              </a:rPr>
              <a:t>In most cases, having about 3 to 5 layers will yield satisfactory results.</a:t>
            </a:r>
          </a:p>
          <a:p>
            <a:pPr marL="410218" lvl="1" indent="-205109" algn="l">
              <a:lnSpc>
                <a:spcPts val="2850"/>
              </a:lnSpc>
              <a:buAutoNum type="arabicPeriod"/>
            </a:pPr>
            <a:r>
              <a:rPr lang="en-US" sz="1900" spc="95">
                <a:solidFill>
                  <a:srgbClr val="000000"/>
                </a:solidFill>
                <a:latin typeface="Times New Roman"/>
                <a:ea typeface="Times New Roman"/>
                <a:cs typeface="Times New Roman"/>
                <a:sym typeface="Times New Roman"/>
              </a:rPr>
              <a:t>Filter Size:</a:t>
            </a:r>
          </a:p>
          <a:p>
            <a:pPr marL="820435" lvl="2" indent="-273478" algn="l">
              <a:lnSpc>
                <a:spcPts val="2850"/>
              </a:lnSpc>
              <a:buFont typeface="Arial"/>
              <a:buChar char="⚬"/>
            </a:pPr>
            <a:r>
              <a:rPr lang="en-US" sz="1900" spc="95">
                <a:solidFill>
                  <a:srgbClr val="000000"/>
                </a:solidFill>
                <a:latin typeface="Times New Roman"/>
                <a:ea typeface="Times New Roman"/>
                <a:cs typeface="Times New Roman"/>
                <a:sym typeface="Times New Roman"/>
              </a:rPr>
              <a:t>Common filter sizes are 3×3 or 5×5.</a:t>
            </a:r>
          </a:p>
          <a:p>
            <a:pPr marL="410218" lvl="1" indent="-205109" algn="l">
              <a:lnSpc>
                <a:spcPts val="2850"/>
              </a:lnSpc>
              <a:buAutoNum type="arabicPeriod"/>
            </a:pPr>
            <a:r>
              <a:rPr lang="en-US" sz="1900" spc="95">
                <a:solidFill>
                  <a:srgbClr val="000000"/>
                </a:solidFill>
                <a:latin typeface="Times New Roman"/>
                <a:ea typeface="Times New Roman"/>
                <a:cs typeface="Times New Roman"/>
                <a:sym typeface="Times New Roman"/>
              </a:rPr>
              <a:t>Pooling Size:</a:t>
            </a:r>
          </a:p>
          <a:p>
            <a:pPr marL="820435" lvl="2" indent="-273478" algn="l">
              <a:lnSpc>
                <a:spcPts val="2850"/>
              </a:lnSpc>
              <a:buFont typeface="Arial"/>
              <a:buChar char="⚬"/>
            </a:pPr>
            <a:r>
              <a:rPr lang="en-US" sz="1900" spc="95">
                <a:solidFill>
                  <a:srgbClr val="000000"/>
                </a:solidFill>
                <a:latin typeface="Times New Roman"/>
                <a:ea typeface="Times New Roman"/>
                <a:cs typeface="Times New Roman"/>
                <a:sym typeface="Times New Roman"/>
              </a:rPr>
              <a:t>For standard images, it is recommended to use a pooling size of 2×2.</a:t>
            </a:r>
          </a:p>
          <a:p>
            <a:pPr marL="820435" lvl="2" indent="-273478" algn="l">
              <a:lnSpc>
                <a:spcPts val="2850"/>
              </a:lnSpc>
              <a:buFont typeface="Arial"/>
              <a:buChar char="⚬"/>
            </a:pPr>
            <a:r>
              <a:rPr lang="en-US" sz="1900" spc="95">
                <a:solidFill>
                  <a:srgbClr val="000000"/>
                </a:solidFill>
                <a:latin typeface="Times New Roman"/>
                <a:ea typeface="Times New Roman"/>
                <a:cs typeface="Times New Roman"/>
                <a:sym typeface="Times New Roman"/>
              </a:rPr>
              <a:t>For larger input images, consider using a pooling size of 4×4.</a:t>
            </a:r>
          </a:p>
          <a:p>
            <a:pPr marL="410218" lvl="1" indent="-205109" algn="l">
              <a:lnSpc>
                <a:spcPts val="2850"/>
              </a:lnSpc>
              <a:buAutoNum type="arabicPeriod"/>
            </a:pPr>
            <a:r>
              <a:rPr lang="en-US" sz="1900" spc="95">
                <a:solidFill>
                  <a:srgbClr val="000000"/>
                </a:solidFill>
                <a:latin typeface="Times New Roman"/>
                <a:ea typeface="Times New Roman"/>
                <a:cs typeface="Times New Roman"/>
                <a:sym typeface="Times New Roman"/>
              </a:rPr>
              <a:t>Train Test:</a:t>
            </a:r>
          </a:p>
          <a:p>
            <a:pPr marL="820435" lvl="2" indent="-273478" algn="l">
              <a:lnSpc>
                <a:spcPts val="2850"/>
              </a:lnSpc>
              <a:buFont typeface="Arial"/>
              <a:buChar char="⚬"/>
            </a:pPr>
            <a:r>
              <a:rPr lang="en-US" sz="1900" spc="95">
                <a:solidFill>
                  <a:srgbClr val="000000"/>
                </a:solidFill>
                <a:latin typeface="Times New Roman"/>
                <a:ea typeface="Times New Roman"/>
                <a:cs typeface="Times New Roman"/>
                <a:sym typeface="Times New Roman"/>
              </a:rPr>
              <a:t>The more train-test iterations you perform, the higher the chances of obtaining optimal parameters, making your model "smarter" and more efficient.</a:t>
            </a:r>
          </a:p>
        </p:txBody>
      </p:sp>
      <p:sp>
        <p:nvSpPr>
          <p:cNvPr id="5" name="TextBox 5"/>
          <p:cNvSpPr txBox="1"/>
          <p:nvPr/>
        </p:nvSpPr>
        <p:spPr>
          <a:xfrm>
            <a:off x="2036148" y="-171450"/>
            <a:ext cx="14215704"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CNN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221397" y="630691"/>
            <a:ext cx="11301259" cy="6342832"/>
          </a:xfrm>
          <a:custGeom>
            <a:avLst/>
            <a:gdLst/>
            <a:ahLst/>
            <a:cxnLst/>
            <a:rect l="l" t="t" r="r" b="b"/>
            <a:pathLst>
              <a:path w="11301259" h="6342832">
                <a:moveTo>
                  <a:pt x="0" y="0"/>
                </a:moveTo>
                <a:lnTo>
                  <a:pt x="11301259" y="0"/>
                </a:lnTo>
                <a:lnTo>
                  <a:pt x="11301259" y="6342831"/>
                </a:lnTo>
                <a:lnTo>
                  <a:pt x="0" y="6342831"/>
                </a:lnTo>
                <a:lnTo>
                  <a:pt x="0" y="0"/>
                </a:lnTo>
                <a:close/>
              </a:path>
            </a:pathLst>
          </a:custGeom>
          <a:blipFill>
            <a:blip r:embed="rId3"/>
            <a:stretch>
              <a:fillRect/>
            </a:stretch>
          </a:blipFill>
        </p:spPr>
      </p:sp>
      <p:sp>
        <p:nvSpPr>
          <p:cNvPr id="4" name="TextBox 4"/>
          <p:cNvSpPr txBox="1"/>
          <p:nvPr/>
        </p:nvSpPr>
        <p:spPr>
          <a:xfrm>
            <a:off x="6255401" y="6921542"/>
            <a:ext cx="5233249" cy="609600"/>
          </a:xfrm>
          <a:prstGeom prst="rect">
            <a:avLst/>
          </a:prstGeom>
        </p:spPr>
        <p:txBody>
          <a:bodyPr lIns="0" tIns="0" rIns="0" bIns="0" rtlCol="0" anchor="t">
            <a:spAutoFit/>
          </a:bodyPr>
          <a:lstStyle/>
          <a:p>
            <a:pPr algn="ctr">
              <a:lnSpc>
                <a:spcPts val="4500"/>
              </a:lnSpc>
            </a:pPr>
            <a:r>
              <a:rPr lang="en-US" sz="3000" u="sng" spc="150">
                <a:solidFill>
                  <a:srgbClr val="000000"/>
                </a:solidFill>
                <a:latin typeface="Times New Roman"/>
                <a:ea typeface="Times New Roman"/>
                <a:cs typeface="Times New Roman"/>
                <a:sym typeface="Times New Roman"/>
              </a:rPr>
              <a:t>Convolution in RGB Images</a:t>
            </a:r>
          </a:p>
        </p:txBody>
      </p:sp>
      <p:sp>
        <p:nvSpPr>
          <p:cNvPr id="5" name="TextBox 5"/>
          <p:cNvSpPr txBox="1"/>
          <p:nvPr/>
        </p:nvSpPr>
        <p:spPr>
          <a:xfrm>
            <a:off x="2036148" y="-171450"/>
            <a:ext cx="14215704"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CNN</a:t>
            </a:r>
          </a:p>
        </p:txBody>
      </p:sp>
      <p:sp>
        <p:nvSpPr>
          <p:cNvPr id="6" name="TextBox 6"/>
          <p:cNvSpPr txBox="1"/>
          <p:nvPr/>
        </p:nvSpPr>
        <p:spPr>
          <a:xfrm>
            <a:off x="0" y="7512091"/>
            <a:ext cx="18288000" cy="2775585"/>
          </a:xfrm>
          <a:prstGeom prst="rect">
            <a:avLst/>
          </a:prstGeom>
        </p:spPr>
        <p:txBody>
          <a:bodyPr lIns="0" tIns="0" rIns="0" bIns="0" rtlCol="0" anchor="t">
            <a:spAutoFit/>
          </a:bodyPr>
          <a:lstStyle/>
          <a:p>
            <a:pPr algn="just">
              <a:lnSpc>
                <a:spcPts val="3600"/>
              </a:lnSpc>
            </a:pPr>
            <a:r>
              <a:rPr lang="en-US" sz="2400" spc="120">
                <a:solidFill>
                  <a:srgbClr val="000000"/>
                </a:solidFill>
                <a:latin typeface="Times New Roman"/>
                <a:ea typeface="Times New Roman"/>
                <a:cs typeface="Times New Roman"/>
                <a:sym typeface="Times New Roman"/>
              </a:rPr>
              <a:t>On a convolutional layer, multiple kernels can be applied, with each kernel having its own unique weights and biases.</a:t>
            </a:r>
          </a:p>
          <a:p>
            <a:pPr algn="just">
              <a:lnSpc>
                <a:spcPts val="3600"/>
              </a:lnSpc>
            </a:pPr>
            <a:r>
              <a:rPr lang="en-US" sz="2400" spc="120">
                <a:solidFill>
                  <a:srgbClr val="000000"/>
                </a:solidFill>
                <a:latin typeface="Times New Roman"/>
                <a:ea typeface="Times New Roman"/>
                <a:cs typeface="Times New Roman"/>
                <a:sym typeface="Times New Roman"/>
              </a:rPr>
              <a:t>Purpose: This allows the network to extract various features from the input.</a:t>
            </a:r>
          </a:p>
          <a:p>
            <a:pPr algn="just">
              <a:lnSpc>
                <a:spcPts val="3600"/>
              </a:lnSpc>
            </a:pPr>
            <a:endParaRPr lang="en-US" sz="2400" spc="120">
              <a:solidFill>
                <a:srgbClr val="000000"/>
              </a:solidFill>
              <a:latin typeface="Times New Roman"/>
              <a:ea typeface="Times New Roman"/>
              <a:cs typeface="Times New Roman"/>
              <a:sym typeface="Times New Roman"/>
            </a:endParaRPr>
          </a:p>
          <a:p>
            <a:pPr algn="just">
              <a:lnSpc>
                <a:spcPts val="3600"/>
              </a:lnSpc>
            </a:pPr>
            <a:r>
              <a:rPr lang="en-US" sz="2400" spc="120">
                <a:solidFill>
                  <a:srgbClr val="000000"/>
                </a:solidFill>
                <a:latin typeface="Times New Roman"/>
                <a:ea typeface="Times New Roman"/>
                <a:cs typeface="Times New Roman"/>
                <a:sym typeface="Times New Roman"/>
              </a:rPr>
              <a:t>The output of a convolutional layer is then passed through one of two common activation functions:</a:t>
            </a:r>
          </a:p>
          <a:p>
            <a:pPr algn="just">
              <a:lnSpc>
                <a:spcPts val="3600"/>
              </a:lnSpc>
            </a:pPr>
            <a:r>
              <a:rPr lang="en-US" sz="2400" spc="120">
                <a:solidFill>
                  <a:srgbClr val="000000"/>
                </a:solidFill>
                <a:latin typeface="Times New Roman"/>
                <a:ea typeface="Times New Roman"/>
                <a:cs typeface="Times New Roman"/>
                <a:sym typeface="Times New Roman"/>
              </a:rPr>
              <a:t>Sigmoid: A nonlinear activation function that maps values between 0 and 1.</a:t>
            </a:r>
          </a:p>
          <a:p>
            <a:pPr algn="just">
              <a:lnSpc>
                <a:spcPts val="3600"/>
              </a:lnSpc>
            </a:pPr>
            <a:r>
              <a:rPr lang="en-US" sz="2400" spc="120">
                <a:solidFill>
                  <a:srgbClr val="000000"/>
                </a:solidFill>
                <a:latin typeface="Times New Roman"/>
                <a:ea typeface="Times New Roman"/>
                <a:cs typeface="Times New Roman"/>
                <a:sym typeface="Times New Roman"/>
              </a:rPr>
              <a:t>Tanh: Another nonlinear activation function that maps values between -1 and 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0" y="628650"/>
            <a:ext cx="3185445" cy="695325"/>
          </a:xfrm>
          <a:prstGeom prst="rect">
            <a:avLst/>
          </a:prstGeom>
        </p:spPr>
        <p:txBody>
          <a:bodyPr lIns="0" tIns="0" rIns="0" bIns="0" rtlCol="0" anchor="t">
            <a:spAutoFit/>
          </a:bodyPr>
          <a:lstStyle/>
          <a:p>
            <a:pPr algn="just">
              <a:lnSpc>
                <a:spcPts val="5249"/>
              </a:lnSpc>
            </a:pPr>
            <a:r>
              <a:rPr lang="en-US" sz="3499" i="1" spc="174">
                <a:solidFill>
                  <a:srgbClr val="FF3131"/>
                </a:solidFill>
                <a:latin typeface="Arial Italics"/>
                <a:ea typeface="Arial Italics"/>
                <a:cs typeface="Arial Italics"/>
                <a:sym typeface="Arial Italics"/>
              </a:rPr>
              <a:t>1. Introduction</a:t>
            </a:r>
          </a:p>
        </p:txBody>
      </p:sp>
      <p:sp>
        <p:nvSpPr>
          <p:cNvPr id="4" name="TextBox 4"/>
          <p:cNvSpPr txBox="1"/>
          <p:nvPr/>
        </p:nvSpPr>
        <p:spPr>
          <a:xfrm>
            <a:off x="3707988" y="-171450"/>
            <a:ext cx="10328076"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INTRODUCTION TO ALEXNET</a:t>
            </a:r>
          </a:p>
        </p:txBody>
      </p:sp>
      <p:sp>
        <p:nvSpPr>
          <p:cNvPr id="5" name="TextBox 5"/>
          <p:cNvSpPr txBox="1"/>
          <p:nvPr/>
        </p:nvSpPr>
        <p:spPr>
          <a:xfrm>
            <a:off x="0" y="1532086"/>
            <a:ext cx="18288000" cy="2430781"/>
          </a:xfrm>
          <a:prstGeom prst="rect">
            <a:avLst/>
          </a:prstGeom>
        </p:spPr>
        <p:txBody>
          <a:bodyPr lIns="0" tIns="0" rIns="0" bIns="0" rtlCol="0" anchor="t">
            <a:spAutoFit/>
          </a:bodyPr>
          <a:lstStyle/>
          <a:p>
            <a:pPr algn="just">
              <a:lnSpc>
                <a:spcPts val="4799"/>
              </a:lnSpc>
            </a:pPr>
            <a:r>
              <a:rPr lang="en-US" sz="3199" spc="159">
                <a:solidFill>
                  <a:srgbClr val="000000"/>
                </a:solidFill>
                <a:latin typeface="Times New Roman"/>
                <a:ea typeface="Times New Roman"/>
                <a:cs typeface="Times New Roman"/>
                <a:sym typeface="Times New Roman"/>
              </a:rPr>
              <a:t>- Introduced by Alex Krizhevsky, Ilya Sutskever, and Geoffrey Hinton in the ImageNet Large Scale Visual Recognition Challenge (ILSVRC) 2012.</a:t>
            </a:r>
          </a:p>
          <a:p>
            <a:pPr algn="just">
              <a:lnSpc>
                <a:spcPts val="4799"/>
              </a:lnSpc>
            </a:pPr>
            <a:endParaRPr lang="en-US" sz="3199" spc="159">
              <a:solidFill>
                <a:srgbClr val="000000"/>
              </a:solidFill>
              <a:latin typeface="Times New Roman"/>
              <a:ea typeface="Times New Roman"/>
              <a:cs typeface="Times New Roman"/>
              <a:sym typeface="Times New Roman"/>
            </a:endParaRPr>
          </a:p>
          <a:p>
            <a:pPr algn="just">
              <a:lnSpc>
                <a:spcPts val="4799"/>
              </a:lnSpc>
            </a:pPr>
            <a:r>
              <a:rPr lang="en-US" sz="3199" spc="159">
                <a:solidFill>
                  <a:srgbClr val="000000"/>
                </a:solidFill>
                <a:latin typeface="Times New Roman"/>
                <a:ea typeface="Times New Roman"/>
                <a:cs typeface="Times New Roman"/>
                <a:sym typeface="Times New Roman"/>
              </a:rPr>
              <a:t>- Marked the prominence of Deep Learning in the field of computer vision.</a:t>
            </a:r>
          </a:p>
        </p:txBody>
      </p:sp>
      <p:sp>
        <p:nvSpPr>
          <p:cNvPr id="6" name="TextBox 6"/>
          <p:cNvSpPr txBox="1"/>
          <p:nvPr/>
        </p:nvSpPr>
        <p:spPr>
          <a:xfrm>
            <a:off x="0" y="4448175"/>
            <a:ext cx="10096784" cy="695325"/>
          </a:xfrm>
          <a:prstGeom prst="rect">
            <a:avLst/>
          </a:prstGeom>
        </p:spPr>
        <p:txBody>
          <a:bodyPr lIns="0" tIns="0" rIns="0" bIns="0" rtlCol="0" anchor="t">
            <a:spAutoFit/>
          </a:bodyPr>
          <a:lstStyle/>
          <a:p>
            <a:pPr algn="just">
              <a:lnSpc>
                <a:spcPts val="5249"/>
              </a:lnSpc>
            </a:pPr>
            <a:r>
              <a:rPr lang="en-US" sz="3499" i="1" spc="174">
                <a:solidFill>
                  <a:srgbClr val="FF3131"/>
                </a:solidFill>
                <a:latin typeface="Arial Italics"/>
                <a:ea typeface="Arial Italics"/>
                <a:cs typeface="Arial Italics"/>
                <a:sym typeface="Arial Italics"/>
              </a:rPr>
              <a:t>2. Why is AlexNet an important breakthrough?</a:t>
            </a:r>
          </a:p>
        </p:txBody>
      </p:sp>
      <p:sp>
        <p:nvSpPr>
          <p:cNvPr id="7" name="TextBox 7"/>
          <p:cNvSpPr txBox="1"/>
          <p:nvPr/>
        </p:nvSpPr>
        <p:spPr>
          <a:xfrm>
            <a:off x="0" y="5353050"/>
            <a:ext cx="18288000" cy="3030856"/>
          </a:xfrm>
          <a:prstGeom prst="rect">
            <a:avLst/>
          </a:prstGeom>
        </p:spPr>
        <p:txBody>
          <a:bodyPr lIns="0" tIns="0" rIns="0" bIns="0" rtlCol="0" anchor="t">
            <a:spAutoFit/>
          </a:bodyPr>
          <a:lstStyle/>
          <a:p>
            <a:pPr algn="just">
              <a:lnSpc>
                <a:spcPts val="4799"/>
              </a:lnSpc>
            </a:pPr>
            <a:r>
              <a:rPr lang="en-US" sz="3199" spc="159">
                <a:solidFill>
                  <a:srgbClr val="000000"/>
                </a:solidFill>
                <a:latin typeface="Times New Roman"/>
                <a:ea typeface="Times New Roman"/>
                <a:cs typeface="Times New Roman"/>
                <a:sym typeface="Times New Roman"/>
              </a:rPr>
              <a:t>- In 2009, the ImageNet dataset, containing 1 million images evenly distributed across 1,000 classes, was introduced.</a:t>
            </a:r>
          </a:p>
          <a:p>
            <a:pPr algn="just">
              <a:lnSpc>
                <a:spcPts val="4799"/>
              </a:lnSpc>
            </a:pPr>
            <a:endParaRPr lang="en-US" sz="3199" spc="159">
              <a:solidFill>
                <a:srgbClr val="000000"/>
              </a:solidFill>
              <a:latin typeface="Times New Roman"/>
              <a:ea typeface="Times New Roman"/>
              <a:cs typeface="Times New Roman"/>
              <a:sym typeface="Times New Roman"/>
            </a:endParaRPr>
          </a:p>
          <a:p>
            <a:pPr algn="just">
              <a:lnSpc>
                <a:spcPts val="4799"/>
              </a:lnSpc>
            </a:pPr>
            <a:r>
              <a:rPr lang="en-US" sz="3199" spc="159">
                <a:solidFill>
                  <a:srgbClr val="000000"/>
                </a:solidFill>
                <a:latin typeface="Times New Roman"/>
                <a:ea typeface="Times New Roman"/>
                <a:cs typeface="Times New Roman"/>
                <a:sym typeface="Times New Roman"/>
              </a:rPr>
              <a:t>- Traditional methods like SVM and Random Forests were unable to fully exploit the information from the ImageNet dataset.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681713" y="808419"/>
            <a:ext cx="8606287" cy="8878739"/>
          </a:xfrm>
          <a:custGeom>
            <a:avLst/>
            <a:gdLst/>
            <a:ahLst/>
            <a:cxnLst/>
            <a:rect l="l" t="t" r="r" b="b"/>
            <a:pathLst>
              <a:path w="8606287" h="8878739">
                <a:moveTo>
                  <a:pt x="0" y="0"/>
                </a:moveTo>
                <a:lnTo>
                  <a:pt x="8606287" y="0"/>
                </a:lnTo>
                <a:lnTo>
                  <a:pt x="8606287" y="8878739"/>
                </a:lnTo>
                <a:lnTo>
                  <a:pt x="0" y="8878739"/>
                </a:lnTo>
                <a:lnTo>
                  <a:pt x="0" y="0"/>
                </a:lnTo>
                <a:close/>
              </a:path>
            </a:pathLst>
          </a:custGeom>
          <a:blipFill>
            <a:blip r:embed="rId3"/>
            <a:stretch>
              <a:fillRect/>
            </a:stretch>
          </a:blipFill>
        </p:spPr>
      </p:sp>
      <p:sp>
        <p:nvSpPr>
          <p:cNvPr id="4" name="TextBox 4"/>
          <p:cNvSpPr txBox="1"/>
          <p:nvPr/>
        </p:nvSpPr>
        <p:spPr>
          <a:xfrm>
            <a:off x="0" y="333375"/>
            <a:ext cx="3265438" cy="695325"/>
          </a:xfrm>
          <a:prstGeom prst="rect">
            <a:avLst/>
          </a:prstGeom>
        </p:spPr>
        <p:txBody>
          <a:bodyPr lIns="0" tIns="0" rIns="0" bIns="0" rtlCol="0" anchor="t">
            <a:spAutoFit/>
          </a:bodyPr>
          <a:lstStyle/>
          <a:p>
            <a:pPr algn="just">
              <a:lnSpc>
                <a:spcPts val="5249"/>
              </a:lnSpc>
            </a:pPr>
            <a:r>
              <a:rPr lang="en-US" sz="3499" i="1" spc="174">
                <a:solidFill>
                  <a:srgbClr val="FF3131"/>
                </a:solidFill>
                <a:latin typeface="Arial Italics"/>
                <a:ea typeface="Arial Italics"/>
                <a:cs typeface="Arial Italics"/>
                <a:sym typeface="Arial Italics"/>
              </a:rPr>
              <a:t>3. Architecture</a:t>
            </a:r>
          </a:p>
        </p:txBody>
      </p:sp>
      <p:sp>
        <p:nvSpPr>
          <p:cNvPr id="5" name="TextBox 5"/>
          <p:cNvSpPr txBox="1"/>
          <p:nvPr/>
        </p:nvSpPr>
        <p:spPr>
          <a:xfrm>
            <a:off x="1142062" y="-116672"/>
            <a:ext cx="16003876"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ALEXNET</a:t>
            </a:r>
          </a:p>
        </p:txBody>
      </p:sp>
      <p:sp>
        <p:nvSpPr>
          <p:cNvPr id="6" name="TextBox 6"/>
          <p:cNvSpPr txBox="1"/>
          <p:nvPr/>
        </p:nvSpPr>
        <p:spPr>
          <a:xfrm>
            <a:off x="0" y="782322"/>
            <a:ext cx="9681713" cy="9369771"/>
          </a:xfrm>
          <a:prstGeom prst="rect">
            <a:avLst/>
          </a:prstGeom>
        </p:spPr>
        <p:txBody>
          <a:bodyPr lIns="0" tIns="0" rIns="0" bIns="0" rtlCol="0" anchor="t">
            <a:spAutoFit/>
          </a:bodyPr>
          <a:lstStyle/>
          <a:p>
            <a:pPr marL="631924" lvl="1" indent="-315962" algn="l">
              <a:lnSpc>
                <a:spcPts val="4390"/>
              </a:lnSpc>
              <a:buFont typeface="Arial"/>
              <a:buChar char="•"/>
            </a:pPr>
            <a:r>
              <a:rPr lang="en-US" sz="2926" spc="146">
                <a:solidFill>
                  <a:srgbClr val="000000"/>
                </a:solidFill>
                <a:latin typeface="Times New Roman"/>
                <a:ea typeface="Times New Roman"/>
                <a:cs typeface="Times New Roman"/>
                <a:sym typeface="Times New Roman"/>
              </a:rPr>
              <a:t>Convolution Layers: 5 convolutional layers.</a:t>
            </a:r>
          </a:p>
          <a:p>
            <a:pPr marL="631924" lvl="1" indent="-315962" algn="l">
              <a:lnSpc>
                <a:spcPts val="4390"/>
              </a:lnSpc>
              <a:buFont typeface="Arial"/>
              <a:buChar char="•"/>
            </a:pPr>
            <a:r>
              <a:rPr lang="en-US" sz="2926" spc="146">
                <a:solidFill>
                  <a:srgbClr val="000000"/>
                </a:solidFill>
                <a:latin typeface="Times New Roman"/>
                <a:ea typeface="Times New Roman"/>
                <a:cs typeface="Times New Roman"/>
                <a:sym typeface="Times New Roman"/>
              </a:rPr>
              <a:t>Pooling Layers: 3 pooling layers.</a:t>
            </a:r>
          </a:p>
          <a:p>
            <a:pPr marL="631924" lvl="1" indent="-315962" algn="l">
              <a:lnSpc>
                <a:spcPts val="4390"/>
              </a:lnSpc>
              <a:buFont typeface="Arial"/>
              <a:buChar char="•"/>
            </a:pPr>
            <a:r>
              <a:rPr lang="en-US" sz="2926" spc="146">
                <a:solidFill>
                  <a:srgbClr val="000000"/>
                </a:solidFill>
                <a:latin typeface="Times New Roman"/>
                <a:ea typeface="Times New Roman"/>
                <a:cs typeface="Times New Roman"/>
                <a:sym typeface="Times New Roman"/>
              </a:rPr>
              <a:t>Fully Connected Layers: 3 fully connected layers.</a:t>
            </a:r>
          </a:p>
          <a:p>
            <a:pPr marL="631924" lvl="1" indent="-315962" algn="l">
              <a:lnSpc>
                <a:spcPts val="4390"/>
              </a:lnSpc>
              <a:buFont typeface="Arial"/>
              <a:buChar char="•"/>
            </a:pPr>
            <a:r>
              <a:rPr lang="en-US" sz="2926" spc="146">
                <a:solidFill>
                  <a:srgbClr val="000000"/>
                </a:solidFill>
                <a:latin typeface="Times New Roman"/>
                <a:ea typeface="Times New Roman"/>
                <a:cs typeface="Times New Roman"/>
                <a:sym typeface="Times New Roman"/>
              </a:rPr>
              <a:t>Activation Function:</a:t>
            </a:r>
          </a:p>
          <a:p>
            <a:pPr marL="1263848" lvl="2" indent="-421283" algn="l">
              <a:lnSpc>
                <a:spcPts val="4390"/>
              </a:lnSpc>
              <a:buFont typeface="Arial"/>
              <a:buChar char="⚬"/>
            </a:pPr>
            <a:r>
              <a:rPr lang="en-US" sz="2926" spc="146">
                <a:solidFill>
                  <a:srgbClr val="000000"/>
                </a:solidFill>
                <a:latin typeface="Times New Roman"/>
                <a:ea typeface="Times New Roman"/>
                <a:cs typeface="Times New Roman"/>
                <a:sym typeface="Times New Roman"/>
              </a:rPr>
              <a:t>ReLU is applied to the output of the Convolutional Layers and the first two Fully Connected layers.</a:t>
            </a:r>
          </a:p>
          <a:p>
            <a:pPr marL="1263848" lvl="2" indent="-421283" algn="l">
              <a:lnSpc>
                <a:spcPts val="4390"/>
              </a:lnSpc>
              <a:buFont typeface="Arial"/>
              <a:buChar char="⚬"/>
            </a:pPr>
            <a:r>
              <a:rPr lang="en-US" sz="2926" spc="146">
                <a:solidFill>
                  <a:srgbClr val="000000"/>
                </a:solidFill>
                <a:latin typeface="Times New Roman"/>
                <a:ea typeface="Times New Roman"/>
                <a:cs typeface="Times New Roman"/>
                <a:sym typeface="Times New Roman"/>
              </a:rPr>
              <a:t>The logits after FC3 are passed through the softmax function.</a:t>
            </a:r>
          </a:p>
          <a:p>
            <a:pPr marL="631924" lvl="1" indent="-315962" algn="l">
              <a:lnSpc>
                <a:spcPts val="4390"/>
              </a:lnSpc>
              <a:buFont typeface="Arial"/>
              <a:buChar char="•"/>
            </a:pPr>
            <a:r>
              <a:rPr lang="en-US" sz="2926" spc="146">
                <a:solidFill>
                  <a:srgbClr val="000000"/>
                </a:solidFill>
                <a:latin typeface="Times New Roman"/>
                <a:ea typeface="Times New Roman"/>
                <a:cs typeface="Times New Roman"/>
                <a:sym typeface="Times New Roman"/>
              </a:rPr>
              <a:t>Applied Dropout to reduce overfitting.</a:t>
            </a:r>
          </a:p>
          <a:p>
            <a:pPr marL="631924" lvl="1" indent="-315962" algn="l">
              <a:lnSpc>
                <a:spcPts val="4390"/>
              </a:lnSpc>
              <a:buFont typeface="Arial"/>
              <a:buChar char="•"/>
            </a:pPr>
            <a:r>
              <a:rPr lang="en-US" sz="2926" spc="146">
                <a:solidFill>
                  <a:srgbClr val="000000"/>
                </a:solidFill>
                <a:latin typeface="Times New Roman"/>
                <a:ea typeface="Times New Roman"/>
                <a:cs typeface="Times New Roman"/>
                <a:sym typeface="Times New Roman"/>
              </a:rPr>
              <a:t>Used two parallel networks to process data (to leverage the limited GPU capacity at the time).</a:t>
            </a:r>
          </a:p>
          <a:p>
            <a:pPr marL="631924" lvl="1" indent="-315962" algn="l">
              <a:lnSpc>
                <a:spcPts val="4390"/>
              </a:lnSpc>
              <a:buFont typeface="Arial"/>
              <a:buChar char="•"/>
            </a:pPr>
            <a:r>
              <a:rPr lang="en-US" sz="2926" spc="146">
                <a:solidFill>
                  <a:srgbClr val="000000"/>
                </a:solidFill>
                <a:latin typeface="Times New Roman"/>
                <a:ea typeface="Times New Roman"/>
                <a:cs typeface="Times New Roman"/>
                <a:sym typeface="Times New Roman"/>
              </a:rPr>
              <a:t>Leveraged GPU for training to improve efficiency.</a:t>
            </a:r>
          </a:p>
          <a:p>
            <a:pPr marL="631924" lvl="1" indent="-315962" algn="l">
              <a:lnSpc>
                <a:spcPts val="4390"/>
              </a:lnSpc>
              <a:buFont typeface="Arial"/>
              <a:buChar char="•"/>
            </a:pPr>
            <a:r>
              <a:rPr lang="en-US" sz="2926" spc="146">
                <a:solidFill>
                  <a:srgbClr val="000000"/>
                </a:solidFill>
                <a:latin typeface="Times New Roman"/>
                <a:ea typeface="Times New Roman"/>
                <a:cs typeface="Times New Roman"/>
                <a:sym typeface="Times New Roman"/>
              </a:rPr>
              <a:t>Employed data augmentation techniques like flipping and rotation.</a:t>
            </a:r>
          </a:p>
          <a:p>
            <a:pPr marL="631924" lvl="1" indent="-315962" algn="l">
              <a:lnSpc>
                <a:spcPts val="4390"/>
              </a:lnSpc>
              <a:buFont typeface="Arial"/>
              <a:buChar char="•"/>
            </a:pPr>
            <a:r>
              <a:rPr lang="en-US" sz="2926" spc="146">
                <a:solidFill>
                  <a:srgbClr val="000000"/>
                </a:solidFill>
                <a:latin typeface="Times New Roman"/>
                <a:ea typeface="Times New Roman"/>
                <a:cs typeface="Times New Roman"/>
                <a:sym typeface="Times New Roman"/>
              </a:rPr>
              <a:t>Integrated normalization after each convolutional layer (Local Response Normalization - LRN).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573183" y="1028700"/>
            <a:ext cx="10597685" cy="5531542"/>
          </a:xfrm>
          <a:custGeom>
            <a:avLst/>
            <a:gdLst/>
            <a:ahLst/>
            <a:cxnLst/>
            <a:rect l="l" t="t" r="r" b="b"/>
            <a:pathLst>
              <a:path w="10597685" h="5531542">
                <a:moveTo>
                  <a:pt x="0" y="0"/>
                </a:moveTo>
                <a:lnTo>
                  <a:pt x="10597686" y="0"/>
                </a:lnTo>
                <a:lnTo>
                  <a:pt x="10597686" y="5531542"/>
                </a:lnTo>
                <a:lnTo>
                  <a:pt x="0" y="5531542"/>
                </a:lnTo>
                <a:lnTo>
                  <a:pt x="0" y="0"/>
                </a:lnTo>
                <a:close/>
              </a:path>
            </a:pathLst>
          </a:custGeom>
          <a:blipFill>
            <a:blip r:embed="rId3"/>
            <a:stretch>
              <a:fillRect t="-3644" b="-3644"/>
            </a:stretch>
          </a:blipFill>
        </p:spPr>
      </p:sp>
      <p:sp>
        <p:nvSpPr>
          <p:cNvPr id="4" name="TextBox 4"/>
          <p:cNvSpPr txBox="1"/>
          <p:nvPr/>
        </p:nvSpPr>
        <p:spPr>
          <a:xfrm>
            <a:off x="0" y="333375"/>
            <a:ext cx="4097358" cy="695325"/>
          </a:xfrm>
          <a:prstGeom prst="rect">
            <a:avLst/>
          </a:prstGeom>
        </p:spPr>
        <p:txBody>
          <a:bodyPr lIns="0" tIns="0" rIns="0" bIns="0" rtlCol="0" anchor="t">
            <a:spAutoFit/>
          </a:bodyPr>
          <a:lstStyle/>
          <a:p>
            <a:pPr algn="just">
              <a:lnSpc>
                <a:spcPts val="5249"/>
              </a:lnSpc>
            </a:pPr>
            <a:r>
              <a:rPr lang="en-US" sz="3499" i="1" spc="174">
                <a:solidFill>
                  <a:srgbClr val="FF3131"/>
                </a:solidFill>
                <a:latin typeface="Arial Italics"/>
                <a:ea typeface="Arial Italics"/>
                <a:cs typeface="Arial Italics"/>
                <a:sym typeface="Arial Italics"/>
              </a:rPr>
              <a:t>4. Why use ReLU?</a:t>
            </a:r>
          </a:p>
        </p:txBody>
      </p:sp>
      <p:sp>
        <p:nvSpPr>
          <p:cNvPr id="5" name="TextBox 5"/>
          <p:cNvSpPr txBox="1"/>
          <p:nvPr/>
        </p:nvSpPr>
        <p:spPr>
          <a:xfrm>
            <a:off x="3933149" y="6478905"/>
            <a:ext cx="9877754" cy="3808095"/>
          </a:xfrm>
          <a:prstGeom prst="rect">
            <a:avLst/>
          </a:prstGeom>
        </p:spPr>
        <p:txBody>
          <a:bodyPr lIns="0" tIns="0" rIns="0" bIns="0" rtlCol="0" anchor="t">
            <a:spAutoFit/>
          </a:bodyPr>
          <a:lstStyle/>
          <a:p>
            <a:pPr algn="l">
              <a:lnSpc>
                <a:spcPts val="4950"/>
              </a:lnSpc>
            </a:pPr>
            <a:r>
              <a:rPr lang="en-US" sz="3300" spc="165">
                <a:solidFill>
                  <a:srgbClr val="000000"/>
                </a:solidFill>
                <a:latin typeface="Times New Roman"/>
                <a:ea typeface="Times New Roman"/>
                <a:cs typeface="Times New Roman"/>
                <a:sym typeface="Times New Roman"/>
              </a:rPr>
              <a:t>- ReLU is simple, increasing computational speed.</a:t>
            </a:r>
          </a:p>
          <a:p>
            <a:pPr algn="l">
              <a:lnSpc>
                <a:spcPts val="4950"/>
              </a:lnSpc>
            </a:pPr>
            <a:endParaRPr lang="en-US" sz="3300" spc="165">
              <a:solidFill>
                <a:srgbClr val="000000"/>
              </a:solidFill>
              <a:latin typeface="Times New Roman"/>
              <a:ea typeface="Times New Roman"/>
              <a:cs typeface="Times New Roman"/>
              <a:sym typeface="Times New Roman"/>
            </a:endParaRPr>
          </a:p>
          <a:p>
            <a:pPr algn="l">
              <a:lnSpc>
                <a:spcPts val="4950"/>
              </a:lnSpc>
            </a:pPr>
            <a:r>
              <a:rPr lang="en-US" sz="3300" spc="165">
                <a:solidFill>
                  <a:srgbClr val="000000"/>
                </a:solidFill>
                <a:latin typeface="Times New Roman"/>
                <a:ea typeface="Times New Roman"/>
                <a:cs typeface="Times New Roman"/>
                <a:sym typeface="Times New Roman"/>
              </a:rPr>
              <a:t>- Reduces model complexity.</a:t>
            </a:r>
          </a:p>
          <a:p>
            <a:pPr algn="l">
              <a:lnSpc>
                <a:spcPts val="4950"/>
              </a:lnSpc>
            </a:pPr>
            <a:endParaRPr lang="en-US" sz="3300" spc="165">
              <a:solidFill>
                <a:srgbClr val="000000"/>
              </a:solidFill>
              <a:latin typeface="Times New Roman"/>
              <a:ea typeface="Times New Roman"/>
              <a:cs typeface="Times New Roman"/>
              <a:sym typeface="Times New Roman"/>
            </a:endParaRPr>
          </a:p>
          <a:p>
            <a:pPr algn="l">
              <a:lnSpc>
                <a:spcPts val="4950"/>
              </a:lnSpc>
            </a:pPr>
            <a:r>
              <a:rPr lang="en-US" sz="3300" spc="165">
                <a:solidFill>
                  <a:srgbClr val="000000"/>
                </a:solidFill>
                <a:latin typeface="Times New Roman"/>
                <a:ea typeface="Times New Roman"/>
                <a:cs typeface="Times New Roman"/>
                <a:sym typeface="Times New Roman"/>
              </a:rPr>
              <a:t>- Avoids the gradient vanishing problem.</a:t>
            </a:r>
          </a:p>
        </p:txBody>
      </p:sp>
      <p:sp>
        <p:nvSpPr>
          <p:cNvPr id="6" name="TextBox 6"/>
          <p:cNvSpPr txBox="1"/>
          <p:nvPr/>
        </p:nvSpPr>
        <p:spPr>
          <a:xfrm>
            <a:off x="1142062" y="-171450"/>
            <a:ext cx="16003876"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ALEXNET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445196" y="1028700"/>
            <a:ext cx="10853661" cy="5531542"/>
          </a:xfrm>
          <a:custGeom>
            <a:avLst/>
            <a:gdLst/>
            <a:ahLst/>
            <a:cxnLst/>
            <a:rect l="l" t="t" r="r" b="b"/>
            <a:pathLst>
              <a:path w="10853661" h="5531542">
                <a:moveTo>
                  <a:pt x="0" y="0"/>
                </a:moveTo>
                <a:lnTo>
                  <a:pt x="10853660" y="0"/>
                </a:lnTo>
                <a:lnTo>
                  <a:pt x="10853660" y="5531542"/>
                </a:lnTo>
                <a:lnTo>
                  <a:pt x="0" y="5531542"/>
                </a:lnTo>
                <a:lnTo>
                  <a:pt x="0" y="0"/>
                </a:lnTo>
                <a:close/>
              </a:path>
            </a:pathLst>
          </a:custGeom>
          <a:blipFill>
            <a:blip r:embed="rId3"/>
            <a:stretch>
              <a:fillRect t="-4939" b="-4939"/>
            </a:stretch>
          </a:blipFill>
        </p:spPr>
      </p:sp>
      <p:sp>
        <p:nvSpPr>
          <p:cNvPr id="4" name="TextBox 4"/>
          <p:cNvSpPr txBox="1"/>
          <p:nvPr/>
        </p:nvSpPr>
        <p:spPr>
          <a:xfrm>
            <a:off x="0" y="333375"/>
            <a:ext cx="4945277" cy="695325"/>
          </a:xfrm>
          <a:prstGeom prst="rect">
            <a:avLst/>
          </a:prstGeom>
        </p:spPr>
        <p:txBody>
          <a:bodyPr lIns="0" tIns="0" rIns="0" bIns="0" rtlCol="0" anchor="t">
            <a:spAutoFit/>
          </a:bodyPr>
          <a:lstStyle/>
          <a:p>
            <a:pPr algn="just">
              <a:lnSpc>
                <a:spcPts val="5249"/>
              </a:lnSpc>
            </a:pPr>
            <a:r>
              <a:rPr lang="en-US" sz="3499" i="1" spc="174">
                <a:solidFill>
                  <a:srgbClr val="FF3131"/>
                </a:solidFill>
                <a:latin typeface="Arial Italics"/>
                <a:ea typeface="Arial Italics"/>
                <a:cs typeface="Arial Italics"/>
                <a:sym typeface="Arial Italics"/>
              </a:rPr>
              <a:t>5. Drawbacks of ReLU</a:t>
            </a:r>
          </a:p>
        </p:txBody>
      </p:sp>
      <p:sp>
        <p:nvSpPr>
          <p:cNvPr id="5" name="TextBox 5"/>
          <p:cNvSpPr txBox="1"/>
          <p:nvPr/>
        </p:nvSpPr>
        <p:spPr>
          <a:xfrm>
            <a:off x="3933149" y="6478905"/>
            <a:ext cx="9877754" cy="3179445"/>
          </a:xfrm>
          <a:prstGeom prst="rect">
            <a:avLst/>
          </a:prstGeom>
        </p:spPr>
        <p:txBody>
          <a:bodyPr lIns="0" tIns="0" rIns="0" bIns="0" rtlCol="0" anchor="t">
            <a:spAutoFit/>
          </a:bodyPr>
          <a:lstStyle/>
          <a:p>
            <a:pPr algn="l">
              <a:lnSpc>
                <a:spcPts val="4950"/>
              </a:lnSpc>
            </a:pPr>
            <a:r>
              <a:rPr lang="en-US" sz="3300" spc="165">
                <a:solidFill>
                  <a:srgbClr val="000000"/>
                </a:solidFill>
                <a:latin typeface="Times New Roman"/>
                <a:ea typeface="Times New Roman"/>
                <a:cs typeface="Times New Roman"/>
                <a:sym typeface="Times New Roman"/>
              </a:rPr>
              <a:t>- Values greater than 0 remain unchanged.</a:t>
            </a:r>
          </a:p>
          <a:p>
            <a:pPr algn="l">
              <a:lnSpc>
                <a:spcPts val="4950"/>
              </a:lnSpc>
            </a:pPr>
            <a:endParaRPr lang="en-US" sz="3300" spc="165">
              <a:solidFill>
                <a:srgbClr val="000000"/>
              </a:solidFill>
              <a:latin typeface="Times New Roman"/>
              <a:ea typeface="Times New Roman"/>
              <a:cs typeface="Times New Roman"/>
              <a:sym typeface="Times New Roman"/>
            </a:endParaRPr>
          </a:p>
          <a:p>
            <a:pPr algn="l">
              <a:lnSpc>
                <a:spcPts val="4950"/>
              </a:lnSpc>
            </a:pPr>
            <a:r>
              <a:rPr lang="en-US" sz="3300" spc="165">
                <a:solidFill>
                  <a:srgbClr val="000000"/>
                </a:solidFill>
                <a:latin typeface="Times New Roman"/>
                <a:ea typeface="Times New Roman"/>
                <a:cs typeface="Times New Roman"/>
                <a:sym typeface="Times New Roman"/>
              </a:rPr>
              <a:t>- Values less than or equal to 0 are set to 0. =&gt; This can lead to gradient exploding or loss of information during learning.</a:t>
            </a:r>
          </a:p>
        </p:txBody>
      </p:sp>
      <p:sp>
        <p:nvSpPr>
          <p:cNvPr id="6" name="TextBox 6"/>
          <p:cNvSpPr txBox="1"/>
          <p:nvPr/>
        </p:nvSpPr>
        <p:spPr>
          <a:xfrm>
            <a:off x="1142062" y="-171450"/>
            <a:ext cx="16003876"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ALEXNET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174579"/>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07</a:t>
            </a:r>
          </a:p>
        </p:txBody>
      </p:sp>
      <p:sp>
        <p:nvSpPr>
          <p:cNvPr id="15" name="TextBox 15"/>
          <p:cNvSpPr txBox="1"/>
          <p:nvPr/>
        </p:nvSpPr>
        <p:spPr>
          <a:xfrm>
            <a:off x="6607430" y="3337396"/>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INTRODUCTION TO CNN</a:t>
            </a:r>
          </a:p>
        </p:txBody>
      </p:sp>
      <p:sp>
        <p:nvSpPr>
          <p:cNvPr id="16" name="TextBox 16"/>
          <p:cNvSpPr txBox="1"/>
          <p:nvPr/>
        </p:nvSpPr>
        <p:spPr>
          <a:xfrm>
            <a:off x="6607430" y="4203619"/>
            <a:ext cx="7037575"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BASIC LAYERS AND STRUCTURE OF CNN</a:t>
            </a:r>
          </a:p>
        </p:txBody>
      </p:sp>
      <p:sp>
        <p:nvSpPr>
          <p:cNvPr id="17" name="TextBox 17"/>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INTRODUCTION TO ALEXNET</a:t>
            </a:r>
          </a:p>
        </p:txBody>
      </p:sp>
      <p:sp>
        <p:nvSpPr>
          <p:cNvPr id="18" name="TextBox 18"/>
          <p:cNvSpPr txBox="1"/>
          <p:nvPr/>
        </p:nvSpPr>
        <p:spPr>
          <a:xfrm>
            <a:off x="6607430" y="5841663"/>
            <a:ext cx="785245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BASIC LAYERS AND STRUCTURE OF ALEXNET</a:t>
            </a:r>
          </a:p>
        </p:txBody>
      </p:sp>
      <p:sp>
        <p:nvSpPr>
          <p:cNvPr id="19" name="TextBox 19"/>
          <p:cNvSpPr txBox="1"/>
          <p:nvPr/>
        </p:nvSpPr>
        <p:spPr>
          <a:xfrm>
            <a:off x="6607430" y="663168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INTRODUCTION TO VIT</a:t>
            </a:r>
          </a:p>
        </p:txBody>
      </p:sp>
      <p:sp>
        <p:nvSpPr>
          <p:cNvPr id="20" name="TextBox 20"/>
          <p:cNvSpPr txBox="1"/>
          <p:nvPr/>
        </p:nvSpPr>
        <p:spPr>
          <a:xfrm>
            <a:off x="6607430" y="7500382"/>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HOW DOES VIT WORK?</a:t>
            </a:r>
          </a:p>
        </p:txBody>
      </p:sp>
      <p:sp>
        <p:nvSpPr>
          <p:cNvPr id="21" name="TextBox 21"/>
          <p:cNvSpPr txBox="1"/>
          <p:nvPr/>
        </p:nvSpPr>
        <p:spPr>
          <a:xfrm>
            <a:off x="6607430" y="835825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0" y="1931670"/>
            <a:ext cx="18288000" cy="6423660"/>
          </a:xfrm>
          <a:custGeom>
            <a:avLst/>
            <a:gdLst/>
            <a:ahLst/>
            <a:cxnLst/>
            <a:rect l="l" t="t" r="r" b="b"/>
            <a:pathLst>
              <a:path w="18288000" h="6423660">
                <a:moveTo>
                  <a:pt x="0" y="0"/>
                </a:moveTo>
                <a:lnTo>
                  <a:pt x="18288000" y="0"/>
                </a:lnTo>
                <a:lnTo>
                  <a:pt x="18288000" y="6423660"/>
                </a:lnTo>
                <a:lnTo>
                  <a:pt x="0" y="6423660"/>
                </a:lnTo>
                <a:lnTo>
                  <a:pt x="0" y="0"/>
                </a:lnTo>
                <a:close/>
              </a:path>
            </a:pathLst>
          </a:custGeom>
          <a:blipFill>
            <a:blip r:embed="rId3"/>
            <a:stretch>
              <a:fillRect/>
            </a:stretch>
          </a:blipFill>
        </p:spPr>
      </p:sp>
      <p:sp>
        <p:nvSpPr>
          <p:cNvPr id="4" name="TextBox 4"/>
          <p:cNvSpPr txBox="1"/>
          <p:nvPr/>
        </p:nvSpPr>
        <p:spPr>
          <a:xfrm>
            <a:off x="0" y="429366"/>
            <a:ext cx="11088689" cy="695325"/>
          </a:xfrm>
          <a:prstGeom prst="rect">
            <a:avLst/>
          </a:prstGeom>
        </p:spPr>
        <p:txBody>
          <a:bodyPr lIns="0" tIns="0" rIns="0" bIns="0" rtlCol="0" anchor="t">
            <a:spAutoFit/>
          </a:bodyPr>
          <a:lstStyle/>
          <a:p>
            <a:pPr algn="just">
              <a:lnSpc>
                <a:spcPts val="5249"/>
              </a:lnSpc>
            </a:pPr>
            <a:r>
              <a:rPr lang="en-US" sz="3499" i="1" spc="174">
                <a:solidFill>
                  <a:srgbClr val="FF3131"/>
                </a:solidFill>
                <a:latin typeface="Arial Italics"/>
                <a:ea typeface="Arial Italics"/>
                <a:cs typeface="Arial Italics"/>
                <a:sym typeface="Arial Italics"/>
              </a:rPr>
              <a:t>6. Activation Functions: Sigmoid, Tanh, and ReLU</a:t>
            </a:r>
          </a:p>
        </p:txBody>
      </p:sp>
      <p:sp>
        <p:nvSpPr>
          <p:cNvPr id="5" name="TextBox 5"/>
          <p:cNvSpPr txBox="1"/>
          <p:nvPr/>
        </p:nvSpPr>
        <p:spPr>
          <a:xfrm>
            <a:off x="1142062" y="-171450"/>
            <a:ext cx="16003876"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ALEXNET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0" y="1430862"/>
            <a:ext cx="7792138" cy="7425276"/>
          </a:xfrm>
          <a:custGeom>
            <a:avLst/>
            <a:gdLst/>
            <a:ahLst/>
            <a:cxnLst/>
            <a:rect l="l" t="t" r="r" b="b"/>
            <a:pathLst>
              <a:path w="7792138" h="7425276">
                <a:moveTo>
                  <a:pt x="0" y="0"/>
                </a:moveTo>
                <a:lnTo>
                  <a:pt x="7792138" y="0"/>
                </a:lnTo>
                <a:lnTo>
                  <a:pt x="7792138" y="7425276"/>
                </a:lnTo>
                <a:lnTo>
                  <a:pt x="0" y="7425276"/>
                </a:lnTo>
                <a:lnTo>
                  <a:pt x="0" y="0"/>
                </a:lnTo>
                <a:close/>
              </a:path>
            </a:pathLst>
          </a:custGeom>
          <a:blipFill>
            <a:blip r:embed="rId3"/>
            <a:stretch>
              <a:fillRect/>
            </a:stretch>
          </a:blipFill>
        </p:spPr>
      </p:sp>
      <p:sp>
        <p:nvSpPr>
          <p:cNvPr id="4" name="Freeform 4"/>
          <p:cNvSpPr/>
          <p:nvPr/>
        </p:nvSpPr>
        <p:spPr>
          <a:xfrm>
            <a:off x="7897435" y="1430862"/>
            <a:ext cx="10390565" cy="7425276"/>
          </a:xfrm>
          <a:custGeom>
            <a:avLst/>
            <a:gdLst/>
            <a:ahLst/>
            <a:cxnLst/>
            <a:rect l="l" t="t" r="r" b="b"/>
            <a:pathLst>
              <a:path w="10390565" h="7425276">
                <a:moveTo>
                  <a:pt x="0" y="0"/>
                </a:moveTo>
                <a:lnTo>
                  <a:pt x="10390565" y="0"/>
                </a:lnTo>
                <a:lnTo>
                  <a:pt x="10390565" y="7425276"/>
                </a:lnTo>
                <a:lnTo>
                  <a:pt x="0" y="7425276"/>
                </a:lnTo>
                <a:lnTo>
                  <a:pt x="0" y="0"/>
                </a:lnTo>
                <a:close/>
              </a:path>
            </a:pathLst>
          </a:custGeom>
          <a:blipFill>
            <a:blip r:embed="rId4"/>
            <a:stretch>
              <a:fillRect/>
            </a:stretch>
          </a:blipFill>
        </p:spPr>
      </p:sp>
      <p:sp>
        <p:nvSpPr>
          <p:cNvPr id="5" name="TextBox 5"/>
          <p:cNvSpPr txBox="1"/>
          <p:nvPr/>
        </p:nvSpPr>
        <p:spPr>
          <a:xfrm>
            <a:off x="0" y="540535"/>
            <a:ext cx="11088689" cy="695325"/>
          </a:xfrm>
          <a:prstGeom prst="rect">
            <a:avLst/>
          </a:prstGeom>
        </p:spPr>
        <p:txBody>
          <a:bodyPr lIns="0" tIns="0" rIns="0" bIns="0" rtlCol="0" anchor="t">
            <a:spAutoFit/>
          </a:bodyPr>
          <a:lstStyle/>
          <a:p>
            <a:pPr algn="just">
              <a:lnSpc>
                <a:spcPts val="5249"/>
              </a:lnSpc>
            </a:pPr>
            <a:r>
              <a:rPr lang="en-US" sz="3499" i="1" spc="174">
                <a:solidFill>
                  <a:srgbClr val="FF3131"/>
                </a:solidFill>
                <a:latin typeface="Arial Italics"/>
                <a:ea typeface="Arial Italics"/>
                <a:cs typeface="Arial Italics"/>
                <a:sym typeface="Arial Italics"/>
              </a:rPr>
              <a:t>7. Local Response Normalization (LRN)</a:t>
            </a:r>
          </a:p>
        </p:txBody>
      </p:sp>
      <p:sp>
        <p:nvSpPr>
          <p:cNvPr id="6" name="TextBox 6"/>
          <p:cNvSpPr txBox="1"/>
          <p:nvPr/>
        </p:nvSpPr>
        <p:spPr>
          <a:xfrm>
            <a:off x="1142062" y="-171450"/>
            <a:ext cx="16003876"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ALEXNET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0" y="540535"/>
            <a:ext cx="12848521" cy="695325"/>
          </a:xfrm>
          <a:prstGeom prst="rect">
            <a:avLst/>
          </a:prstGeom>
        </p:spPr>
        <p:txBody>
          <a:bodyPr lIns="0" tIns="0" rIns="0" bIns="0" rtlCol="0" anchor="t">
            <a:spAutoFit/>
          </a:bodyPr>
          <a:lstStyle/>
          <a:p>
            <a:pPr algn="just">
              <a:lnSpc>
                <a:spcPts val="5249"/>
              </a:lnSpc>
            </a:pPr>
            <a:r>
              <a:rPr lang="en-US" sz="3499" i="1" spc="174">
                <a:solidFill>
                  <a:srgbClr val="FF3131"/>
                </a:solidFill>
                <a:latin typeface="Arial Italics"/>
                <a:ea typeface="Arial Italics"/>
                <a:cs typeface="Arial Italics"/>
                <a:sym typeface="Arial Italics"/>
              </a:rPr>
              <a:t>8. Comparison of AlexNet with the older and newer models</a:t>
            </a:r>
          </a:p>
        </p:txBody>
      </p:sp>
      <p:sp>
        <p:nvSpPr>
          <p:cNvPr id="4" name="TextBox 4"/>
          <p:cNvSpPr txBox="1"/>
          <p:nvPr/>
        </p:nvSpPr>
        <p:spPr>
          <a:xfrm>
            <a:off x="1142062" y="-171450"/>
            <a:ext cx="16003876"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ALEXNET</a:t>
            </a:r>
          </a:p>
        </p:txBody>
      </p:sp>
      <p:sp>
        <p:nvSpPr>
          <p:cNvPr id="5" name="TextBox 5"/>
          <p:cNvSpPr txBox="1"/>
          <p:nvPr/>
        </p:nvSpPr>
        <p:spPr>
          <a:xfrm>
            <a:off x="4504444" y="5850255"/>
            <a:ext cx="9877754" cy="4436745"/>
          </a:xfrm>
          <a:prstGeom prst="rect">
            <a:avLst/>
          </a:prstGeom>
        </p:spPr>
        <p:txBody>
          <a:bodyPr lIns="0" tIns="0" rIns="0" bIns="0" rtlCol="0" anchor="t">
            <a:spAutoFit/>
          </a:bodyPr>
          <a:lstStyle/>
          <a:p>
            <a:pPr algn="l">
              <a:lnSpc>
                <a:spcPts val="4950"/>
              </a:lnSpc>
            </a:pPr>
            <a:r>
              <a:rPr lang="en-US" sz="3300" u="sng" spc="165">
                <a:solidFill>
                  <a:srgbClr val="000000"/>
                </a:solidFill>
                <a:latin typeface="Times New Roman"/>
                <a:ea typeface="Times New Roman"/>
                <a:cs typeface="Times New Roman"/>
                <a:sym typeface="Times New Roman"/>
              </a:rPr>
              <a:t>Compared to newer models</a:t>
            </a:r>
          </a:p>
          <a:p>
            <a:pPr marL="712470" lvl="1" indent="-356235" algn="l">
              <a:lnSpc>
                <a:spcPts val="4950"/>
              </a:lnSpc>
              <a:buFont typeface="Arial"/>
              <a:buChar char="•"/>
            </a:pPr>
            <a:r>
              <a:rPr lang="en-US" sz="3300" spc="165">
                <a:solidFill>
                  <a:srgbClr val="000000"/>
                </a:solidFill>
                <a:latin typeface="Times New Roman"/>
                <a:ea typeface="Times New Roman"/>
                <a:cs typeface="Times New Roman"/>
                <a:sym typeface="Times New Roman"/>
              </a:rPr>
              <a:t>Requires more training time due to the large model size (60 million parameters).</a:t>
            </a:r>
          </a:p>
          <a:p>
            <a:pPr marL="712470" lvl="1" indent="-356235" algn="l">
              <a:lnSpc>
                <a:spcPts val="4950"/>
              </a:lnSpc>
              <a:buFont typeface="Arial"/>
              <a:buChar char="•"/>
            </a:pPr>
            <a:r>
              <a:rPr lang="en-US" sz="3300" spc="165">
                <a:solidFill>
                  <a:srgbClr val="000000"/>
                </a:solidFill>
                <a:latin typeface="Times New Roman"/>
                <a:ea typeface="Times New Roman"/>
                <a:cs typeface="Times New Roman"/>
                <a:sym typeface="Times New Roman"/>
              </a:rPr>
              <a:t>Its large size makes it unsuitable for devices with limited hardware capabilities.</a:t>
            </a:r>
          </a:p>
          <a:p>
            <a:pPr marL="712470" lvl="1" indent="-356235" algn="l">
              <a:lnSpc>
                <a:spcPts val="4950"/>
              </a:lnSpc>
              <a:buFont typeface="Arial"/>
              <a:buChar char="•"/>
            </a:pPr>
            <a:r>
              <a:rPr lang="en-US" sz="3300" spc="165">
                <a:solidFill>
                  <a:srgbClr val="000000"/>
                </a:solidFill>
                <a:latin typeface="Times New Roman"/>
                <a:ea typeface="Times New Roman"/>
                <a:cs typeface="Times New Roman"/>
                <a:sym typeface="Times New Roman"/>
              </a:rPr>
              <a:t>Features a relatively simple architecture compared to newer models.</a:t>
            </a:r>
          </a:p>
        </p:txBody>
      </p:sp>
      <p:sp>
        <p:nvSpPr>
          <p:cNvPr id="6" name="TextBox 6"/>
          <p:cNvSpPr txBox="1"/>
          <p:nvPr/>
        </p:nvSpPr>
        <p:spPr>
          <a:xfrm>
            <a:off x="4504444" y="1239881"/>
            <a:ext cx="9877754" cy="4436745"/>
          </a:xfrm>
          <a:prstGeom prst="rect">
            <a:avLst/>
          </a:prstGeom>
        </p:spPr>
        <p:txBody>
          <a:bodyPr lIns="0" tIns="0" rIns="0" bIns="0" rtlCol="0" anchor="t">
            <a:spAutoFit/>
          </a:bodyPr>
          <a:lstStyle/>
          <a:p>
            <a:pPr algn="l">
              <a:lnSpc>
                <a:spcPts val="4950"/>
              </a:lnSpc>
            </a:pPr>
            <a:r>
              <a:rPr lang="en-US" sz="3300" u="sng" spc="165">
                <a:solidFill>
                  <a:srgbClr val="000000"/>
                </a:solidFill>
                <a:latin typeface="Times New Roman"/>
                <a:ea typeface="Times New Roman"/>
                <a:cs typeface="Times New Roman"/>
                <a:sym typeface="Times New Roman"/>
              </a:rPr>
              <a:t>Compared to earlier models</a:t>
            </a:r>
          </a:p>
          <a:p>
            <a:pPr marL="712470" lvl="1" indent="-356235" algn="l">
              <a:lnSpc>
                <a:spcPts val="4950"/>
              </a:lnSpc>
              <a:buFont typeface="Arial"/>
              <a:buChar char="•"/>
            </a:pPr>
            <a:r>
              <a:rPr lang="en-US" sz="3300" spc="165">
                <a:solidFill>
                  <a:srgbClr val="000000"/>
                </a:solidFill>
                <a:latin typeface="Times New Roman"/>
                <a:ea typeface="Times New Roman"/>
                <a:cs typeface="Times New Roman"/>
                <a:sym typeface="Times New Roman"/>
              </a:rPr>
              <a:t>Enabled the use of GPUs for training.</a:t>
            </a:r>
          </a:p>
          <a:p>
            <a:pPr marL="712470" lvl="1" indent="-356235" algn="l">
              <a:lnSpc>
                <a:spcPts val="4950"/>
              </a:lnSpc>
              <a:buFont typeface="Arial"/>
              <a:buChar char="•"/>
            </a:pPr>
            <a:r>
              <a:rPr lang="en-US" sz="3300" spc="165">
                <a:solidFill>
                  <a:srgbClr val="000000"/>
                </a:solidFill>
                <a:latin typeface="Times New Roman"/>
                <a:ea typeface="Times New Roman"/>
                <a:cs typeface="Times New Roman"/>
                <a:sym typeface="Times New Roman"/>
              </a:rPr>
              <a:t>Achieved a significantly lower error rate compared to prior models.</a:t>
            </a:r>
          </a:p>
          <a:p>
            <a:pPr marL="712470" lvl="1" indent="-356235" algn="l">
              <a:lnSpc>
                <a:spcPts val="4950"/>
              </a:lnSpc>
              <a:buFont typeface="Arial"/>
              <a:buChar char="•"/>
            </a:pPr>
            <a:r>
              <a:rPr lang="en-US" sz="3300" spc="165">
                <a:solidFill>
                  <a:srgbClr val="000000"/>
                </a:solidFill>
                <a:latin typeface="Times New Roman"/>
                <a:ea typeface="Times New Roman"/>
                <a:cs typeface="Times New Roman"/>
                <a:sym typeface="Times New Roman"/>
              </a:rPr>
              <a:t>Served as a foundational architecture for subsequent models like ResNet and GoogleNet.</a:t>
            </a:r>
          </a:p>
        </p:txBody>
      </p:sp>
      <p:sp>
        <p:nvSpPr>
          <p:cNvPr id="7" name="AutoShape 7"/>
          <p:cNvSpPr/>
          <p:nvPr/>
        </p:nvSpPr>
        <p:spPr>
          <a:xfrm>
            <a:off x="0" y="5844403"/>
            <a:ext cx="1828800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5272839" y="3395190"/>
            <a:ext cx="7742322" cy="3496620"/>
            <a:chOff x="0" y="0"/>
            <a:chExt cx="10323097" cy="4662160"/>
          </a:xfrm>
        </p:grpSpPr>
        <p:sp>
          <p:nvSpPr>
            <p:cNvPr id="3" name="TextBox 3"/>
            <p:cNvSpPr txBox="1"/>
            <p:nvPr/>
          </p:nvSpPr>
          <p:spPr>
            <a:xfrm>
              <a:off x="0" y="85725"/>
              <a:ext cx="10323097" cy="3792008"/>
            </a:xfrm>
            <a:prstGeom prst="rect">
              <a:avLst/>
            </a:prstGeom>
          </p:spPr>
          <p:txBody>
            <a:bodyPr lIns="0" tIns="0" rIns="0" bIns="0" rtlCol="0" anchor="t">
              <a:spAutoFit/>
            </a:bodyPr>
            <a:lstStyle/>
            <a:p>
              <a:pPr algn="ctr">
                <a:lnSpc>
                  <a:spcPts val="10999"/>
                </a:lnSpc>
              </a:pPr>
              <a:r>
                <a:rPr lang="en-US" sz="9999" spc="249">
                  <a:solidFill>
                    <a:srgbClr val="000000"/>
                  </a:solidFill>
                  <a:latin typeface="Forum"/>
                  <a:ea typeface="Forum"/>
                  <a:cs typeface="Forum"/>
                  <a:sym typeface="Forum"/>
                </a:rPr>
                <a:t>Vission Transformer</a:t>
              </a:r>
            </a:p>
          </p:txBody>
        </p:sp>
        <p:sp>
          <p:nvSpPr>
            <p:cNvPr id="4" name="TextBox 4"/>
            <p:cNvSpPr txBox="1"/>
            <p:nvPr/>
          </p:nvSpPr>
          <p:spPr>
            <a:xfrm>
              <a:off x="699146" y="4159029"/>
              <a:ext cx="8924805" cy="503132"/>
            </a:xfrm>
            <a:prstGeom prst="rect">
              <a:avLst/>
            </a:prstGeom>
          </p:spPr>
          <p:txBody>
            <a:bodyPr lIns="0" tIns="0" rIns="0" bIns="0" rtlCol="0" anchor="t">
              <a:spAutoFit/>
            </a:bodyPr>
            <a:lstStyle/>
            <a:p>
              <a:pPr algn="ctr">
                <a:lnSpc>
                  <a:spcPts val="3220"/>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6005" b="-66005"/>
            </a:stretch>
          </a:blipFill>
        </p:spPr>
      </p:sp>
      <p:sp>
        <p:nvSpPr>
          <p:cNvPr id="3" name="TextBox 3"/>
          <p:cNvSpPr txBox="1"/>
          <p:nvPr/>
        </p:nvSpPr>
        <p:spPr>
          <a:xfrm>
            <a:off x="1028700" y="857250"/>
            <a:ext cx="4708327" cy="1566544"/>
          </a:xfrm>
          <a:prstGeom prst="rect">
            <a:avLst/>
          </a:prstGeom>
        </p:spPr>
        <p:txBody>
          <a:bodyPr lIns="0" tIns="0" rIns="0" bIns="0" rtlCol="0" anchor="t">
            <a:spAutoFit/>
          </a:bodyPr>
          <a:lstStyle/>
          <a:p>
            <a:pPr algn="ctr">
              <a:lnSpc>
                <a:spcPts val="12880"/>
              </a:lnSpc>
            </a:pPr>
            <a:r>
              <a:rPr lang="en-US" sz="9200" b="1">
                <a:solidFill>
                  <a:srgbClr val="000000"/>
                </a:solidFill>
                <a:latin typeface="Noto Sans Bold"/>
                <a:ea typeface="Noto Sans Bold"/>
                <a:cs typeface="Noto Sans Bold"/>
                <a:sym typeface="Noto Sans Bold"/>
              </a:rPr>
              <a:t>Content</a:t>
            </a:r>
          </a:p>
        </p:txBody>
      </p:sp>
      <p:sp>
        <p:nvSpPr>
          <p:cNvPr id="4" name="TextBox 4"/>
          <p:cNvSpPr txBox="1"/>
          <p:nvPr/>
        </p:nvSpPr>
        <p:spPr>
          <a:xfrm>
            <a:off x="1038225" y="2357119"/>
            <a:ext cx="10277566" cy="4780915"/>
          </a:xfrm>
          <a:prstGeom prst="rect">
            <a:avLst/>
          </a:prstGeom>
        </p:spPr>
        <p:txBody>
          <a:bodyPr lIns="0" tIns="0" rIns="0" bIns="0" rtlCol="0" anchor="t">
            <a:spAutoFit/>
          </a:bodyPr>
          <a:lstStyle/>
          <a:p>
            <a:pPr marL="734059" lvl="1" indent="-367030" algn="just">
              <a:lnSpc>
                <a:spcPts val="4759"/>
              </a:lnSpc>
              <a:buAutoNum type="arabicPeriod"/>
            </a:pPr>
            <a:r>
              <a:rPr lang="en-US" sz="3399">
                <a:solidFill>
                  <a:srgbClr val="000000"/>
                </a:solidFill>
                <a:latin typeface="Noto Serif Display"/>
                <a:ea typeface="Noto Serif Display"/>
                <a:cs typeface="Noto Serif Display"/>
                <a:sym typeface="Noto Serif Display"/>
              </a:rPr>
              <a:t>What is Vision Transformer ?</a:t>
            </a:r>
          </a:p>
          <a:p>
            <a:pPr marL="734059" lvl="1" indent="-367030" algn="just">
              <a:lnSpc>
                <a:spcPts val="4759"/>
              </a:lnSpc>
              <a:buAutoNum type="arabicPeriod"/>
            </a:pPr>
            <a:r>
              <a:rPr lang="en-US" sz="3399">
                <a:solidFill>
                  <a:srgbClr val="000000"/>
                </a:solidFill>
                <a:latin typeface="Noto Serif Display"/>
                <a:ea typeface="Noto Serif Display"/>
                <a:cs typeface="Noto Serif Display"/>
                <a:sym typeface="Noto Serif Display"/>
              </a:rPr>
              <a:t>History of “Transformer”</a:t>
            </a:r>
          </a:p>
          <a:p>
            <a:pPr marL="734059" lvl="1" indent="-367030" algn="just">
              <a:lnSpc>
                <a:spcPts val="4759"/>
              </a:lnSpc>
              <a:buAutoNum type="arabicPeriod"/>
            </a:pPr>
            <a:r>
              <a:rPr lang="en-US" sz="3399">
                <a:solidFill>
                  <a:srgbClr val="000000"/>
                </a:solidFill>
                <a:latin typeface="Noto Serif Display"/>
                <a:ea typeface="Noto Serif Display"/>
                <a:cs typeface="Noto Serif Display"/>
                <a:sym typeface="Noto Serif Display"/>
              </a:rPr>
              <a:t>How does Vision Transformer work?</a:t>
            </a:r>
          </a:p>
          <a:p>
            <a:pPr marL="734059" lvl="1" indent="-367030" algn="just">
              <a:lnSpc>
                <a:spcPts val="4759"/>
              </a:lnSpc>
              <a:buAutoNum type="arabicPeriod"/>
            </a:pPr>
            <a:r>
              <a:rPr lang="en-US" sz="3399">
                <a:solidFill>
                  <a:srgbClr val="000000"/>
                </a:solidFill>
                <a:latin typeface="Noto Serif Display"/>
                <a:ea typeface="Noto Serif Display"/>
                <a:cs typeface="Noto Serif Display"/>
                <a:sym typeface="Noto Serif Display"/>
              </a:rPr>
              <a:t>Comparison between Vision Transformer and Convolutional Neural Network (CNN)</a:t>
            </a:r>
          </a:p>
          <a:p>
            <a:pPr marL="734059" lvl="1" indent="-367030" algn="just">
              <a:lnSpc>
                <a:spcPts val="4759"/>
              </a:lnSpc>
              <a:buAutoNum type="arabicPeriod"/>
            </a:pPr>
            <a:r>
              <a:rPr lang="en-US" sz="3399">
                <a:solidFill>
                  <a:srgbClr val="000000"/>
                </a:solidFill>
                <a:latin typeface="Noto Serif Display"/>
                <a:ea typeface="Noto Serif Display"/>
                <a:cs typeface="Noto Serif Display"/>
                <a:sym typeface="Noto Serif Display"/>
              </a:rPr>
              <a:t>Some applications of Vision Transformer</a:t>
            </a:r>
          </a:p>
          <a:p>
            <a:pPr marL="734059" lvl="1" indent="-367030" algn="just">
              <a:lnSpc>
                <a:spcPts val="4759"/>
              </a:lnSpc>
              <a:buAutoNum type="arabicPeriod"/>
            </a:pPr>
            <a:r>
              <a:rPr lang="en-US" sz="3399">
                <a:solidFill>
                  <a:srgbClr val="000000"/>
                </a:solidFill>
                <a:latin typeface="Noto Serif Display"/>
                <a:ea typeface="Noto Serif Display"/>
                <a:cs typeface="Noto Serif Display"/>
                <a:sym typeface="Noto Serif Display"/>
              </a:rPr>
              <a:t>Summary</a:t>
            </a:r>
          </a:p>
          <a:p>
            <a:pPr marL="734059" lvl="1" indent="-367030" algn="just">
              <a:lnSpc>
                <a:spcPts val="4759"/>
              </a:lnSpc>
              <a:buAutoNum type="arabicPeriod"/>
            </a:pPr>
            <a:r>
              <a:rPr lang="en-US" sz="3399">
                <a:solidFill>
                  <a:srgbClr val="000000"/>
                </a:solidFill>
                <a:latin typeface="Noto Serif Display"/>
                <a:ea typeface="Noto Serif Display"/>
                <a:cs typeface="Noto Serif Display"/>
                <a:sym typeface="Noto Serif Display"/>
              </a:rPr>
              <a:t>Demo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stretch>
              <a:fillRect/>
            </a:stretch>
          </a:blipFill>
        </p:spPr>
      </p:sp>
      <p:sp>
        <p:nvSpPr>
          <p:cNvPr id="3" name="TextBox 3"/>
          <p:cNvSpPr txBox="1"/>
          <p:nvPr/>
        </p:nvSpPr>
        <p:spPr>
          <a:xfrm>
            <a:off x="0" y="1618284"/>
            <a:ext cx="18288000" cy="1566544"/>
          </a:xfrm>
          <a:prstGeom prst="rect">
            <a:avLst/>
          </a:prstGeom>
        </p:spPr>
        <p:txBody>
          <a:bodyPr lIns="0" tIns="0" rIns="0" bIns="0" rtlCol="0" anchor="t">
            <a:spAutoFit/>
          </a:bodyPr>
          <a:lstStyle/>
          <a:p>
            <a:pPr algn="ctr">
              <a:lnSpc>
                <a:spcPts val="12880"/>
              </a:lnSpc>
            </a:pPr>
            <a:r>
              <a:rPr lang="en-US" sz="9200" b="1">
                <a:solidFill>
                  <a:srgbClr val="000000"/>
                </a:solidFill>
                <a:latin typeface="Noto Sans Bold"/>
                <a:ea typeface="Noto Sans Bold"/>
                <a:cs typeface="Noto Sans Bold"/>
                <a:sym typeface="Noto Sans Bold"/>
              </a:rPr>
              <a:t>What is Vision Transformer ?</a:t>
            </a:r>
          </a:p>
        </p:txBody>
      </p:sp>
      <p:sp>
        <p:nvSpPr>
          <p:cNvPr id="4" name="TextBox 4"/>
          <p:cNvSpPr txBox="1"/>
          <p:nvPr/>
        </p:nvSpPr>
        <p:spPr>
          <a:xfrm>
            <a:off x="247684" y="3794530"/>
            <a:ext cx="18040316" cy="3647440"/>
          </a:xfrm>
          <a:prstGeom prst="rect">
            <a:avLst/>
          </a:prstGeom>
        </p:spPr>
        <p:txBody>
          <a:bodyPr lIns="0" tIns="0" rIns="0" bIns="0" rtlCol="0" anchor="t">
            <a:spAutoFit/>
          </a:bodyPr>
          <a:lstStyle/>
          <a:p>
            <a:pPr algn="just">
              <a:lnSpc>
                <a:spcPts val="4759"/>
              </a:lnSpc>
            </a:pPr>
            <a:r>
              <a:rPr lang="en-US" sz="3399">
                <a:solidFill>
                  <a:srgbClr val="000000"/>
                </a:solidFill>
                <a:latin typeface="Times New Roman"/>
                <a:ea typeface="Times New Roman"/>
                <a:cs typeface="Times New Roman"/>
                <a:sym typeface="Times New Roman"/>
              </a:rPr>
              <a:t>The Vision Transformer (ViT) is a deep learning model that applies the “Transformer” architecture, originally designed for natural language processing, to image processing tasks. Instead of using convolutional neural networks (CNNs), ViT divides images into smaller patches, converts them into vectors, and learns their features. ViT has demonstrated remarkable performance, rivaling and often surpassing CNNs in various image recognition and processing tasks.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stretch>
              <a:fillRect/>
            </a:stretch>
          </a:blipFill>
        </p:spPr>
      </p:sp>
      <p:sp>
        <p:nvSpPr>
          <p:cNvPr id="4" name="Freeform 4"/>
          <p:cNvSpPr/>
          <p:nvPr/>
        </p:nvSpPr>
        <p:spPr>
          <a:xfrm>
            <a:off x="7628082" y="2324618"/>
            <a:ext cx="10047768" cy="5637764"/>
          </a:xfrm>
          <a:custGeom>
            <a:avLst/>
            <a:gdLst/>
            <a:ahLst/>
            <a:cxnLst/>
            <a:rect l="l" t="t" r="r" b="b"/>
            <a:pathLst>
              <a:path w="10047768" h="5637764">
                <a:moveTo>
                  <a:pt x="0" y="0"/>
                </a:moveTo>
                <a:lnTo>
                  <a:pt x="10047768" y="0"/>
                </a:lnTo>
                <a:lnTo>
                  <a:pt x="10047768" y="5637764"/>
                </a:lnTo>
                <a:lnTo>
                  <a:pt x="0" y="5637764"/>
                </a:lnTo>
                <a:lnTo>
                  <a:pt x="0" y="0"/>
                </a:lnTo>
                <a:close/>
              </a:path>
            </a:pathLst>
          </a:custGeom>
          <a:blipFill>
            <a:blip r:embed="rId4"/>
            <a:stretch>
              <a:fillRect t="-347" b="-347"/>
            </a:stretch>
          </a:blipFill>
        </p:spPr>
      </p:sp>
      <p:sp>
        <p:nvSpPr>
          <p:cNvPr id="5" name="TextBox 5"/>
          <p:cNvSpPr txBox="1"/>
          <p:nvPr/>
        </p:nvSpPr>
        <p:spPr>
          <a:xfrm>
            <a:off x="1028700" y="1309369"/>
            <a:ext cx="6182832" cy="8493125"/>
          </a:xfrm>
          <a:prstGeom prst="rect">
            <a:avLst/>
          </a:prstGeom>
        </p:spPr>
        <p:txBody>
          <a:bodyPr lIns="0" tIns="0" rIns="0" bIns="0" rtlCol="0" anchor="t">
            <a:spAutoFit/>
          </a:bodyPr>
          <a:lstStyle/>
          <a:p>
            <a:pPr algn="just">
              <a:lnSpc>
                <a:spcPts val="2800"/>
              </a:lnSpc>
            </a:pPr>
            <a:r>
              <a:rPr lang="en-US" sz="2000">
                <a:solidFill>
                  <a:srgbClr val="000000"/>
                </a:solidFill>
                <a:latin typeface="Times New Roman"/>
                <a:ea typeface="Times New Roman"/>
                <a:cs typeface="Times New Roman"/>
                <a:sym typeface="Times New Roman"/>
              </a:rPr>
              <a:t>The Transformer is a deep learning model that uses the self-attention mechanism to assign different weights to the importance of each part of the input data. Today, Transformers have become the model of choice for natural language processing (NLP) tasks, replacing RNN-based models such as long short-term memory (LSTM).</a:t>
            </a:r>
          </a:p>
          <a:p>
            <a:pPr marL="431801" lvl="1" indent="-215900" algn="just">
              <a:lnSpc>
                <a:spcPts val="2800"/>
              </a:lnSpc>
              <a:buFont typeface="Arial"/>
              <a:buChar char="•"/>
            </a:pPr>
            <a:r>
              <a:rPr lang="en-US" sz="2000">
                <a:solidFill>
                  <a:srgbClr val="000000"/>
                </a:solidFill>
                <a:latin typeface="Times New Roman"/>
                <a:ea typeface="Times New Roman"/>
                <a:cs typeface="Times New Roman"/>
                <a:sym typeface="Times New Roman"/>
              </a:rPr>
              <a:t>2017: The Transformer model was introduced in the paper "Attention is All You Need" by Vaswani et al. This architecture revolutionized natural language processing by replacing recurrent models with attention mechanisms.</a:t>
            </a:r>
          </a:p>
          <a:p>
            <a:pPr marL="431801" lvl="1" indent="-215900" algn="just">
              <a:lnSpc>
                <a:spcPts val="2800"/>
              </a:lnSpc>
              <a:buFont typeface="Arial"/>
              <a:buChar char="•"/>
            </a:pPr>
            <a:r>
              <a:rPr lang="en-US" sz="2000">
                <a:solidFill>
                  <a:srgbClr val="000000"/>
                </a:solidFill>
                <a:latin typeface="Times New Roman"/>
                <a:ea typeface="Times New Roman"/>
                <a:cs typeface="Times New Roman"/>
                <a:sym typeface="Times New Roman"/>
              </a:rPr>
              <a:t>2018:Google developed BERT (Bidirectional Encoder Representations from Transformers), which achieved state-of-the-art results in various NLP tasks.</a:t>
            </a:r>
          </a:p>
          <a:p>
            <a:pPr marL="431801" lvl="1" indent="-215900" algn="just">
              <a:lnSpc>
                <a:spcPts val="2800"/>
              </a:lnSpc>
              <a:buFont typeface="Arial"/>
              <a:buChar char="•"/>
            </a:pPr>
            <a:r>
              <a:rPr lang="en-US" sz="2000">
                <a:solidFill>
                  <a:srgbClr val="000000"/>
                </a:solidFill>
                <a:latin typeface="Times New Roman"/>
                <a:ea typeface="Times New Roman"/>
                <a:cs typeface="Times New Roman"/>
                <a:sym typeface="Times New Roman"/>
              </a:rPr>
              <a:t>2018-2023:OpenAI's GPT models (Generative Pre-trained Transformers) demonstrated the power of large-scale transformers for text generation, culminating in advanced models like GPT-4.</a:t>
            </a:r>
          </a:p>
          <a:p>
            <a:pPr marL="431801" lvl="1" indent="-215900" algn="just">
              <a:lnSpc>
                <a:spcPts val="2800"/>
              </a:lnSpc>
              <a:buFont typeface="Arial"/>
              <a:buChar char="•"/>
            </a:pPr>
            <a:r>
              <a:rPr lang="en-US" sz="2000">
                <a:solidFill>
                  <a:srgbClr val="000000"/>
                </a:solidFill>
                <a:latin typeface="Times New Roman"/>
                <a:ea typeface="Times New Roman"/>
                <a:cs typeface="Times New Roman"/>
                <a:sym typeface="Times New Roman"/>
              </a:rPr>
              <a:t>2020:Vision Transformers (ViT) applied the Transformer architecture to computer vision, challenging the dominance of convolutional neural networks (CNNs).</a:t>
            </a:r>
          </a:p>
        </p:txBody>
      </p:sp>
      <p:sp>
        <p:nvSpPr>
          <p:cNvPr id="6" name="TextBox 6"/>
          <p:cNvSpPr txBox="1"/>
          <p:nvPr/>
        </p:nvSpPr>
        <p:spPr>
          <a:xfrm>
            <a:off x="0" y="-352425"/>
            <a:ext cx="18288000" cy="1747519"/>
          </a:xfrm>
          <a:prstGeom prst="rect">
            <a:avLst/>
          </a:prstGeom>
        </p:spPr>
        <p:txBody>
          <a:bodyPr lIns="0" tIns="0" rIns="0" bIns="0" rtlCol="0" anchor="t">
            <a:spAutoFit/>
          </a:bodyPr>
          <a:lstStyle/>
          <a:p>
            <a:pPr algn="ctr">
              <a:lnSpc>
                <a:spcPts val="12880"/>
              </a:lnSpc>
            </a:pPr>
            <a:r>
              <a:rPr lang="en-US" sz="9200" b="1">
                <a:solidFill>
                  <a:srgbClr val="000000"/>
                </a:solidFill>
                <a:latin typeface="Times New Roman Bold"/>
                <a:ea typeface="Times New Roman Bold"/>
                <a:cs typeface="Times New Roman Bold"/>
                <a:sym typeface="Times New Roman Bold"/>
              </a:rPr>
              <a:t>History of “Transformer”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8888" b="-28888"/>
            </a:stretch>
          </a:blipFill>
          <a:ln w="38100" cap="sq">
            <a:solidFill>
              <a:srgbClr val="000000"/>
            </a:solidFill>
            <a:prstDash val="solid"/>
            <a:miter/>
          </a:ln>
        </p:spPr>
      </p:sp>
      <p:sp>
        <p:nvSpPr>
          <p:cNvPr id="3" name="Freeform 3"/>
          <p:cNvSpPr/>
          <p:nvPr/>
        </p:nvSpPr>
        <p:spPr>
          <a:xfrm rot="6000">
            <a:off x="10035959" y="1991054"/>
            <a:ext cx="8257524" cy="6304892"/>
          </a:xfrm>
          <a:custGeom>
            <a:avLst/>
            <a:gdLst/>
            <a:ahLst/>
            <a:cxnLst/>
            <a:rect l="l" t="t" r="r" b="b"/>
            <a:pathLst>
              <a:path w="8257524" h="6304892">
                <a:moveTo>
                  <a:pt x="0" y="14393"/>
                </a:moveTo>
                <a:lnTo>
                  <a:pt x="8246545" y="0"/>
                </a:lnTo>
                <a:lnTo>
                  <a:pt x="8257524" y="6290499"/>
                </a:lnTo>
                <a:lnTo>
                  <a:pt x="10979" y="6304892"/>
                </a:lnTo>
                <a:lnTo>
                  <a:pt x="0" y="14393"/>
                </a:lnTo>
                <a:close/>
              </a:path>
            </a:pathLst>
          </a:custGeom>
          <a:blipFill>
            <a:blip r:embed="rId3"/>
            <a:stretch>
              <a:fillRect l="-501" t="-125" r="-43741"/>
            </a:stretch>
          </a:blipFill>
          <a:ln w="38100" cap="sq">
            <a:solidFill>
              <a:srgbClr val="000000"/>
            </a:solidFill>
            <a:prstDash val="solid"/>
            <a:miter/>
          </a:ln>
        </p:spPr>
      </p:sp>
      <p:sp>
        <p:nvSpPr>
          <p:cNvPr id="4" name="TextBox 4"/>
          <p:cNvSpPr txBox="1"/>
          <p:nvPr/>
        </p:nvSpPr>
        <p:spPr>
          <a:xfrm>
            <a:off x="3353931" y="-238125"/>
            <a:ext cx="12495669" cy="988284"/>
          </a:xfrm>
          <a:prstGeom prst="rect">
            <a:avLst/>
          </a:prstGeom>
        </p:spPr>
        <p:txBody>
          <a:bodyPr wrap="square" lIns="0" tIns="0" rIns="0" bIns="0" rtlCol="0" anchor="t">
            <a:spAutoFit/>
          </a:bodyPr>
          <a:lstStyle/>
          <a:p>
            <a:pPr algn="ctr">
              <a:lnSpc>
                <a:spcPts val="8400"/>
              </a:lnSpc>
            </a:pPr>
            <a:r>
              <a:rPr lang="en-US" sz="6000" b="1" dirty="0">
                <a:solidFill>
                  <a:srgbClr val="000000"/>
                </a:solidFill>
                <a:latin typeface="Times New Roman Bold"/>
                <a:ea typeface="Times New Roman Bold"/>
                <a:cs typeface="Times New Roman Bold"/>
                <a:sym typeface="Times New Roman Bold"/>
              </a:rPr>
              <a:t>How does Vision Transformer work?</a:t>
            </a:r>
          </a:p>
        </p:txBody>
      </p:sp>
      <p:sp>
        <p:nvSpPr>
          <p:cNvPr id="5" name="TextBox 5"/>
          <p:cNvSpPr txBox="1"/>
          <p:nvPr/>
        </p:nvSpPr>
        <p:spPr>
          <a:xfrm>
            <a:off x="1028700" y="2589530"/>
            <a:ext cx="3702322" cy="991870"/>
          </a:xfrm>
          <a:prstGeom prst="rect">
            <a:avLst/>
          </a:prstGeom>
        </p:spPr>
        <p:txBody>
          <a:bodyPr lIns="0" tIns="0" rIns="0" bIns="0" rtlCol="0" anchor="t">
            <a:spAutoFit/>
          </a:bodyPr>
          <a:lstStyle/>
          <a:p>
            <a:pPr algn="ctr">
              <a:lnSpc>
                <a:spcPts val="7279"/>
              </a:lnSpc>
            </a:pPr>
            <a:r>
              <a:rPr lang="en-US" sz="5199" b="1">
                <a:solidFill>
                  <a:srgbClr val="000000"/>
                </a:solidFill>
                <a:latin typeface="Times New Roman Bold"/>
                <a:ea typeface="Times New Roman Bold"/>
                <a:cs typeface="Times New Roman Bold"/>
                <a:sym typeface="Times New Roman Bold"/>
              </a:rPr>
              <a:t>Input image : </a:t>
            </a:r>
          </a:p>
        </p:txBody>
      </p:sp>
      <p:sp>
        <p:nvSpPr>
          <p:cNvPr id="6" name="TextBox 6"/>
          <p:cNvSpPr txBox="1"/>
          <p:nvPr/>
        </p:nvSpPr>
        <p:spPr>
          <a:xfrm>
            <a:off x="1028700" y="3457575"/>
            <a:ext cx="9012742" cy="3248025"/>
          </a:xfrm>
          <a:prstGeom prst="rect">
            <a:avLst/>
          </a:prstGeom>
        </p:spPr>
        <p:txBody>
          <a:bodyPr lIns="0" tIns="0" rIns="0" bIns="0" rtlCol="0" anchor="t">
            <a:spAutoFit/>
          </a:bodyPr>
          <a:lstStyle/>
          <a:p>
            <a:pPr algn="l">
              <a:lnSpc>
                <a:spcPts val="4200"/>
              </a:lnSpc>
            </a:pPr>
            <a:r>
              <a:rPr lang="en-US" sz="3000">
                <a:solidFill>
                  <a:srgbClr val="000000"/>
                </a:solidFill>
                <a:latin typeface="Times New Roman"/>
                <a:ea typeface="Times New Roman"/>
                <a:cs typeface="Times New Roman"/>
                <a:sym typeface="Times New Roman"/>
              </a:rPr>
              <a:t>The original image is divided into small patches (e.g., each patch is 16×16 pixels).</a:t>
            </a:r>
          </a:p>
          <a:p>
            <a:pPr algn="l">
              <a:lnSpc>
                <a:spcPts val="4200"/>
              </a:lnSpc>
            </a:pPr>
            <a:r>
              <a:rPr lang="en-US" sz="3000">
                <a:solidFill>
                  <a:srgbClr val="000000"/>
                </a:solidFill>
                <a:latin typeface="Times New Roman"/>
                <a:ea typeface="Times New Roman"/>
                <a:cs typeface="Times New Roman"/>
                <a:sym typeface="Times New Roman"/>
              </a:rPr>
              <a:t>These patches are then flattened into 1D vectors.</a:t>
            </a:r>
          </a:p>
          <a:p>
            <a:pPr algn="l">
              <a:lnSpc>
                <a:spcPts val="4200"/>
              </a:lnSpc>
            </a:pPr>
            <a:r>
              <a:rPr lang="en-US" sz="3000">
                <a:solidFill>
                  <a:srgbClr val="000000"/>
                </a:solidFill>
                <a:latin typeface="Times New Roman"/>
                <a:ea typeface="Times New Roman"/>
                <a:cs typeface="Times New Roman"/>
                <a:sym typeface="Times New Roman"/>
              </a:rPr>
              <a:t>The vectors are passed through a Linear Projection to transform them into an embedding space.</a:t>
            </a:r>
          </a:p>
          <a:p>
            <a:pPr algn="l">
              <a:lnSpc>
                <a:spcPts val="4200"/>
              </a:lnSpc>
            </a:pPr>
            <a:endParaRPr lang="en-US" sz="3000">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6000">
            <a:off x="10035959" y="1991054"/>
            <a:ext cx="8257524" cy="6304892"/>
          </a:xfrm>
          <a:custGeom>
            <a:avLst/>
            <a:gdLst/>
            <a:ahLst/>
            <a:cxnLst/>
            <a:rect l="l" t="t" r="r" b="b"/>
            <a:pathLst>
              <a:path w="8257524" h="6304892">
                <a:moveTo>
                  <a:pt x="0" y="14393"/>
                </a:moveTo>
                <a:lnTo>
                  <a:pt x="8246545" y="0"/>
                </a:lnTo>
                <a:lnTo>
                  <a:pt x="8257524" y="6290499"/>
                </a:lnTo>
                <a:lnTo>
                  <a:pt x="10979" y="6304892"/>
                </a:lnTo>
                <a:lnTo>
                  <a:pt x="0" y="14393"/>
                </a:lnTo>
                <a:close/>
              </a:path>
            </a:pathLst>
          </a:custGeom>
          <a:blipFill>
            <a:blip r:embed="rId3"/>
            <a:stretch>
              <a:fillRect l="-501" t="-125" r="-43741"/>
            </a:stretch>
          </a:blipFill>
          <a:ln w="38100" cap="sq">
            <a:solidFill>
              <a:srgbClr val="000000"/>
            </a:solidFill>
            <a:prstDash val="solid"/>
            <a:miter/>
          </a:ln>
        </p:spPr>
      </p:sp>
      <p:sp>
        <p:nvSpPr>
          <p:cNvPr id="4" name="TextBox 4"/>
          <p:cNvSpPr txBox="1"/>
          <p:nvPr/>
        </p:nvSpPr>
        <p:spPr>
          <a:xfrm>
            <a:off x="3353931" y="-238125"/>
            <a:ext cx="12648069" cy="988284"/>
          </a:xfrm>
          <a:prstGeom prst="rect">
            <a:avLst/>
          </a:prstGeom>
        </p:spPr>
        <p:txBody>
          <a:bodyPr wrap="square" lIns="0" tIns="0" rIns="0" bIns="0" rtlCol="0" anchor="t">
            <a:spAutoFit/>
          </a:bodyPr>
          <a:lstStyle/>
          <a:p>
            <a:pPr algn="just">
              <a:lnSpc>
                <a:spcPts val="8400"/>
              </a:lnSpc>
            </a:pPr>
            <a:r>
              <a:rPr lang="en-US" sz="6000" b="1" dirty="0">
                <a:solidFill>
                  <a:srgbClr val="000000"/>
                </a:solidFill>
                <a:latin typeface="Times New Roman Bold"/>
                <a:ea typeface="Times New Roman Bold"/>
                <a:cs typeface="Times New Roman Bold"/>
                <a:sym typeface="Times New Roman Bold"/>
              </a:rPr>
              <a:t>How does Vision Transformer work?</a:t>
            </a:r>
          </a:p>
        </p:txBody>
      </p:sp>
      <p:sp>
        <p:nvSpPr>
          <p:cNvPr id="5" name="TextBox 5"/>
          <p:cNvSpPr txBox="1"/>
          <p:nvPr/>
        </p:nvSpPr>
        <p:spPr>
          <a:xfrm>
            <a:off x="843566" y="1006375"/>
            <a:ext cx="8529033" cy="858377"/>
          </a:xfrm>
          <a:prstGeom prst="rect">
            <a:avLst/>
          </a:prstGeom>
        </p:spPr>
        <p:txBody>
          <a:bodyPr wrap="square" lIns="0" tIns="0" rIns="0" bIns="0" rtlCol="0" anchor="t">
            <a:spAutoFit/>
          </a:bodyPr>
          <a:lstStyle/>
          <a:p>
            <a:pPr algn="just">
              <a:lnSpc>
                <a:spcPts val="7279"/>
              </a:lnSpc>
            </a:pPr>
            <a:r>
              <a:rPr lang="en-US" sz="5199" b="1" dirty="0">
                <a:solidFill>
                  <a:srgbClr val="000000"/>
                </a:solidFill>
                <a:latin typeface="Times New Roman Bold"/>
                <a:ea typeface="Times New Roman Bold"/>
                <a:cs typeface="Times New Roman Bold"/>
                <a:sym typeface="Times New Roman Bold"/>
              </a:rPr>
              <a:t>Position + Patch Embedding:</a:t>
            </a:r>
          </a:p>
        </p:txBody>
      </p:sp>
      <p:sp>
        <p:nvSpPr>
          <p:cNvPr id="6" name="TextBox 6"/>
          <p:cNvSpPr txBox="1"/>
          <p:nvPr/>
        </p:nvSpPr>
        <p:spPr>
          <a:xfrm>
            <a:off x="843567" y="1941095"/>
            <a:ext cx="9012742" cy="6920230"/>
          </a:xfrm>
          <a:prstGeom prst="rect">
            <a:avLst/>
          </a:prstGeom>
        </p:spPr>
        <p:txBody>
          <a:bodyPr lIns="0" tIns="0" rIns="0" bIns="0" rtlCol="0" anchor="t">
            <a:spAutoFit/>
          </a:bodyPr>
          <a:lstStyle/>
          <a:p>
            <a:pPr marL="604519" lvl="1" indent="-302260" algn="just">
              <a:lnSpc>
                <a:spcPts val="3919"/>
              </a:lnSpc>
              <a:buFont typeface="Arial"/>
              <a:buChar char="•"/>
            </a:pPr>
            <a:r>
              <a:rPr lang="en-US" sz="2799" dirty="0">
                <a:solidFill>
                  <a:srgbClr val="000000"/>
                </a:solidFill>
                <a:latin typeface="Noto Serif Display"/>
                <a:ea typeface="Noto Serif Display"/>
                <a:cs typeface="Noto Serif Display"/>
                <a:sym typeface="Noto Serif Display"/>
              </a:rPr>
              <a:t>After splitting the image into patches, a Position Embedding is added to provide information about the position of each patch in the original image.</a:t>
            </a:r>
          </a:p>
          <a:p>
            <a:pPr marL="604519" lvl="1" indent="-302260" algn="just">
              <a:lnSpc>
                <a:spcPts val="3919"/>
              </a:lnSpc>
              <a:buFont typeface="Arial"/>
              <a:buChar char="•"/>
            </a:pPr>
            <a:r>
              <a:rPr lang="en-US" sz="2799" dirty="0">
                <a:solidFill>
                  <a:srgbClr val="000000"/>
                </a:solidFill>
                <a:latin typeface="Noto Serif Display"/>
                <a:ea typeface="Noto Serif Display"/>
                <a:cs typeface="Noto Serif Display"/>
                <a:sym typeface="Noto Serif Display"/>
              </a:rPr>
              <a:t>This is crucial because the Transformer does not inherently recognize the order or position of the patches in the image space. The Position Embedding helps the model understand the spatial structure of the image.</a:t>
            </a:r>
          </a:p>
          <a:p>
            <a:pPr marL="604519" lvl="1" indent="-302260" algn="just">
              <a:lnSpc>
                <a:spcPts val="3919"/>
              </a:lnSpc>
              <a:buFont typeface="Arial"/>
              <a:buChar char="•"/>
            </a:pPr>
            <a:r>
              <a:rPr lang="en-US" sz="2799" dirty="0">
                <a:solidFill>
                  <a:srgbClr val="000000"/>
                </a:solidFill>
                <a:latin typeface="Noto Serif Display"/>
                <a:ea typeface="Noto Serif Display"/>
                <a:cs typeface="Noto Serif Display"/>
                <a:sym typeface="Noto Serif Display"/>
              </a:rPr>
              <a:t>Additionally, a [class] token is added at the beginning of the patch sequence. This token is a learnable vector that allows the model to classify the entire image into a specific class.</a:t>
            </a:r>
          </a:p>
          <a:p>
            <a:pPr algn="just">
              <a:lnSpc>
                <a:spcPts val="3919"/>
              </a:lnSpc>
            </a:pPr>
            <a:endParaRPr lang="en-US" sz="2799" dirty="0">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6000">
            <a:off x="10383084" y="1991054"/>
            <a:ext cx="8257524" cy="6304892"/>
          </a:xfrm>
          <a:custGeom>
            <a:avLst/>
            <a:gdLst/>
            <a:ahLst/>
            <a:cxnLst/>
            <a:rect l="l" t="t" r="r" b="b"/>
            <a:pathLst>
              <a:path w="8257524" h="6304892">
                <a:moveTo>
                  <a:pt x="0" y="14393"/>
                </a:moveTo>
                <a:lnTo>
                  <a:pt x="8246545" y="0"/>
                </a:lnTo>
                <a:lnTo>
                  <a:pt x="8257524" y="6290499"/>
                </a:lnTo>
                <a:lnTo>
                  <a:pt x="10979" y="6304892"/>
                </a:lnTo>
                <a:lnTo>
                  <a:pt x="0" y="14393"/>
                </a:lnTo>
                <a:close/>
              </a:path>
            </a:pathLst>
          </a:custGeom>
          <a:blipFill>
            <a:blip r:embed="rId3"/>
            <a:stretch>
              <a:fillRect l="-501" t="-125" r="-43741"/>
            </a:stretch>
          </a:blipFill>
          <a:ln w="38100" cap="sq">
            <a:solidFill>
              <a:srgbClr val="000000"/>
            </a:solidFill>
            <a:prstDash val="solid"/>
            <a:miter/>
          </a:ln>
        </p:spPr>
      </p:sp>
      <p:sp>
        <p:nvSpPr>
          <p:cNvPr id="4" name="TextBox 4"/>
          <p:cNvSpPr txBox="1"/>
          <p:nvPr/>
        </p:nvSpPr>
        <p:spPr>
          <a:xfrm>
            <a:off x="3353931" y="-238125"/>
            <a:ext cx="13029069" cy="988284"/>
          </a:xfrm>
          <a:prstGeom prst="rect">
            <a:avLst/>
          </a:prstGeom>
        </p:spPr>
        <p:txBody>
          <a:bodyPr wrap="square" lIns="0" tIns="0" rIns="0" bIns="0" rtlCol="0" anchor="t">
            <a:spAutoFit/>
          </a:bodyPr>
          <a:lstStyle/>
          <a:p>
            <a:pPr algn="just">
              <a:lnSpc>
                <a:spcPts val="8400"/>
              </a:lnSpc>
            </a:pPr>
            <a:r>
              <a:rPr lang="en-US" sz="6000" b="1" dirty="0">
                <a:solidFill>
                  <a:srgbClr val="000000"/>
                </a:solidFill>
                <a:latin typeface="Times New Roman Bold"/>
                <a:ea typeface="Times New Roman Bold"/>
                <a:cs typeface="Times New Roman Bold"/>
                <a:sym typeface="Times New Roman Bold"/>
              </a:rPr>
              <a:t>How does Vision Transformer work?</a:t>
            </a:r>
          </a:p>
        </p:txBody>
      </p:sp>
      <p:sp>
        <p:nvSpPr>
          <p:cNvPr id="5" name="TextBox 5"/>
          <p:cNvSpPr txBox="1"/>
          <p:nvPr/>
        </p:nvSpPr>
        <p:spPr>
          <a:xfrm>
            <a:off x="963071" y="714375"/>
            <a:ext cx="8115300" cy="991870"/>
          </a:xfrm>
          <a:prstGeom prst="rect">
            <a:avLst/>
          </a:prstGeom>
        </p:spPr>
        <p:txBody>
          <a:bodyPr lIns="0" tIns="0" rIns="0" bIns="0" rtlCol="0" anchor="t">
            <a:spAutoFit/>
          </a:bodyPr>
          <a:lstStyle/>
          <a:p>
            <a:pPr algn="just">
              <a:lnSpc>
                <a:spcPts val="7279"/>
              </a:lnSpc>
            </a:pPr>
            <a:r>
              <a:rPr lang="en-US" sz="5199" b="1" dirty="0">
                <a:solidFill>
                  <a:srgbClr val="000000"/>
                </a:solidFill>
                <a:latin typeface="Times New Roman Bold"/>
                <a:ea typeface="Times New Roman Bold"/>
                <a:cs typeface="Times New Roman Bold"/>
                <a:sym typeface="Times New Roman Bold"/>
              </a:rPr>
              <a:t>Transformer Encoder:</a:t>
            </a:r>
          </a:p>
        </p:txBody>
      </p:sp>
      <p:sp>
        <p:nvSpPr>
          <p:cNvPr id="6" name="TextBox 6"/>
          <p:cNvSpPr txBox="1"/>
          <p:nvPr/>
        </p:nvSpPr>
        <p:spPr>
          <a:xfrm>
            <a:off x="0" y="1668145"/>
            <a:ext cx="10180292" cy="829945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Noto Serif Display"/>
                <a:ea typeface="Noto Serif Display"/>
                <a:cs typeface="Noto Serif Display"/>
                <a:sym typeface="Noto Serif Display"/>
              </a:rPr>
              <a:t>After preprocessing (patch conversion and embedding addition), the vectors are passed into the Transformer Encoder.</a:t>
            </a:r>
          </a:p>
          <a:p>
            <a:pPr marL="539749" lvl="1" indent="-269875" algn="l">
              <a:lnSpc>
                <a:spcPts val="3499"/>
              </a:lnSpc>
              <a:buFont typeface="Arial"/>
              <a:buChar char="•"/>
            </a:pPr>
            <a:r>
              <a:rPr lang="en-US" sz="2499">
                <a:solidFill>
                  <a:srgbClr val="000000"/>
                </a:solidFill>
                <a:latin typeface="Noto Serif Display"/>
                <a:ea typeface="Noto Serif Display"/>
                <a:cs typeface="Noto Serif Display"/>
                <a:sym typeface="Noto Serif Display"/>
              </a:rPr>
              <a:t>The Transformer Encoder can be repeated LLL times, with each repetition consisting of several important steps:</a:t>
            </a:r>
          </a:p>
          <a:p>
            <a:pPr marL="1079499" lvl="2" indent="-359833" algn="l">
              <a:lnSpc>
                <a:spcPts val="3499"/>
              </a:lnSpc>
              <a:buAutoNum type="alphaLcPeriod"/>
            </a:pPr>
            <a:r>
              <a:rPr lang="en-US" sz="2499" b="1">
                <a:solidFill>
                  <a:srgbClr val="000000"/>
                </a:solidFill>
                <a:latin typeface="Noto Serif Display Bold"/>
                <a:ea typeface="Noto Serif Display Bold"/>
                <a:cs typeface="Noto Serif Display Bold"/>
                <a:sym typeface="Noto Serif Display Bold"/>
              </a:rPr>
              <a:t>Multi-Head Attention</a:t>
            </a:r>
            <a:r>
              <a:rPr lang="en-US" sz="2499">
                <a:solidFill>
                  <a:srgbClr val="000000"/>
                </a:solidFill>
                <a:latin typeface="Noto Serif Display"/>
                <a:ea typeface="Noto Serif Display"/>
                <a:cs typeface="Noto Serif Display"/>
                <a:sym typeface="Noto Serif Display"/>
              </a:rPr>
              <a:t>: This is the core step of the Transformer, where the model learns to "attend" to different patches in the image and find relationships between them. For example, a patch in the left corner of the image may relate to a patch in the right corner.</a:t>
            </a:r>
          </a:p>
          <a:p>
            <a:pPr marL="1079499" lvl="2" indent="-359833" algn="l">
              <a:lnSpc>
                <a:spcPts val="3499"/>
              </a:lnSpc>
              <a:buAutoNum type="alphaLcPeriod"/>
            </a:pPr>
            <a:r>
              <a:rPr lang="en-US" sz="2499" b="1">
                <a:solidFill>
                  <a:srgbClr val="000000"/>
                </a:solidFill>
                <a:latin typeface="Noto Serif Display Bold"/>
                <a:ea typeface="Noto Serif Display Bold"/>
                <a:cs typeface="Noto Serif Display Bold"/>
                <a:sym typeface="Noto Serif Display Bold"/>
              </a:rPr>
              <a:t>MLP (Multilayer Perceptron)</a:t>
            </a:r>
            <a:r>
              <a:rPr lang="en-US" sz="2499">
                <a:solidFill>
                  <a:srgbClr val="000000"/>
                </a:solidFill>
                <a:latin typeface="Noto Serif Display"/>
                <a:ea typeface="Noto Serif Display"/>
                <a:cs typeface="Noto Serif Display"/>
                <a:sym typeface="Noto Serif Display"/>
              </a:rPr>
              <a:t>: A simple neural network that processes the features learned from the Attention step, enabling the model to learn more complex relationships.</a:t>
            </a:r>
          </a:p>
          <a:p>
            <a:pPr marL="1079499" lvl="2" indent="-359833" algn="l">
              <a:lnSpc>
                <a:spcPts val="3499"/>
              </a:lnSpc>
              <a:buAutoNum type="alphaLcPeriod"/>
            </a:pPr>
            <a:r>
              <a:rPr lang="en-US" sz="2499" b="1">
                <a:solidFill>
                  <a:srgbClr val="000000"/>
                </a:solidFill>
                <a:latin typeface="Noto Serif Display Bold"/>
                <a:ea typeface="Noto Serif Display Bold"/>
                <a:cs typeface="Noto Serif Display Bold"/>
                <a:sym typeface="Noto Serif Display Bold"/>
              </a:rPr>
              <a:t>Normalization:</a:t>
            </a:r>
            <a:r>
              <a:rPr lang="en-US" sz="2499">
                <a:solidFill>
                  <a:srgbClr val="000000"/>
                </a:solidFill>
                <a:latin typeface="Noto Serif Display"/>
                <a:ea typeface="Noto Serif Display"/>
                <a:cs typeface="Noto Serif Display"/>
                <a:sym typeface="Noto Serif Display"/>
              </a:rPr>
              <a:t> Applied after each step to improve training efficiency and stabilize the learning process.</a:t>
            </a:r>
          </a:p>
          <a:p>
            <a:pPr marL="1079499" lvl="2" indent="-359833" algn="l">
              <a:lnSpc>
                <a:spcPts val="3499"/>
              </a:lnSpc>
              <a:buAutoNum type="alphaLcPeriod"/>
            </a:pPr>
            <a:r>
              <a:rPr lang="en-US" sz="2499" b="1">
                <a:solidFill>
                  <a:srgbClr val="000000"/>
                </a:solidFill>
                <a:latin typeface="Noto Serif Display Bold"/>
                <a:ea typeface="Noto Serif Display Bold"/>
                <a:cs typeface="Noto Serif Display Bold"/>
                <a:sym typeface="Noto Serif Display Bold"/>
              </a:rPr>
              <a:t>Residual Connection: </a:t>
            </a:r>
            <a:r>
              <a:rPr lang="en-US" sz="2499">
                <a:solidFill>
                  <a:srgbClr val="000000"/>
                </a:solidFill>
                <a:latin typeface="Noto Serif Display"/>
                <a:ea typeface="Noto Serif Display"/>
                <a:cs typeface="Noto Serif Display"/>
                <a:sym typeface="Noto Serif Display"/>
              </a:rPr>
              <a:t>After each Attention and MLP step, a residual connection is used to maintain information from the previous layers, preventing loss of information during training.</a:t>
            </a:r>
          </a:p>
          <a:p>
            <a:pPr algn="l">
              <a:lnSpc>
                <a:spcPts val="3499"/>
              </a:lnSpc>
            </a:pPr>
            <a:endParaRPr lang="en-US" sz="2499">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5077750" y="-171450"/>
            <a:ext cx="8639522"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INTRODUCTION TO CNN</a:t>
            </a:r>
          </a:p>
        </p:txBody>
      </p:sp>
      <p:sp>
        <p:nvSpPr>
          <p:cNvPr id="4" name="TextBox 4"/>
          <p:cNvSpPr txBox="1"/>
          <p:nvPr/>
        </p:nvSpPr>
        <p:spPr>
          <a:xfrm>
            <a:off x="44398" y="1878314"/>
            <a:ext cx="8429070" cy="7379986"/>
          </a:xfrm>
          <a:prstGeom prst="rect">
            <a:avLst/>
          </a:prstGeom>
        </p:spPr>
        <p:txBody>
          <a:bodyPr lIns="0" tIns="0" rIns="0" bIns="0" rtlCol="0" anchor="t">
            <a:spAutoFit/>
          </a:bodyPr>
          <a:lstStyle/>
          <a:p>
            <a:pPr marL="647548" lvl="1" indent="-323774" algn="l">
              <a:lnSpc>
                <a:spcPts val="4139"/>
              </a:lnSpc>
              <a:buFont typeface="Arial"/>
              <a:buChar char="•"/>
            </a:pPr>
            <a:r>
              <a:rPr lang="en-US" sz="2999" u="sng" spc="293">
                <a:solidFill>
                  <a:srgbClr val="231F20"/>
                </a:solidFill>
                <a:latin typeface="Times New Roman"/>
                <a:ea typeface="Times New Roman"/>
                <a:cs typeface="Times New Roman"/>
                <a:sym typeface="Times New Roman"/>
              </a:rPr>
              <a:t>Before LeNet-5:</a:t>
            </a:r>
          </a:p>
          <a:p>
            <a:pPr algn="l">
              <a:lnSpc>
                <a:spcPts val="4139"/>
              </a:lnSpc>
            </a:pPr>
            <a:endParaRPr lang="en-US" sz="2999" u="sng" spc="293">
              <a:solidFill>
                <a:srgbClr val="231F20"/>
              </a:solidFill>
              <a:latin typeface="Times New Roman"/>
              <a:ea typeface="Times New Roman"/>
              <a:cs typeface="Times New Roman"/>
              <a:sym typeface="Times New Roman"/>
            </a:endParaRPr>
          </a:p>
          <a:p>
            <a:pPr marL="1295096" lvl="2" indent="-431699" algn="l">
              <a:lnSpc>
                <a:spcPts val="4139"/>
              </a:lnSpc>
              <a:buFont typeface="Arial"/>
              <a:buChar char="⚬"/>
            </a:pPr>
            <a:r>
              <a:rPr lang="en-US" sz="2999" spc="293">
                <a:solidFill>
                  <a:srgbClr val="231F20"/>
                </a:solidFill>
                <a:latin typeface="Times New Roman"/>
                <a:ea typeface="Times New Roman"/>
                <a:cs typeface="Times New Roman"/>
                <a:sym typeface="Times New Roman"/>
              </a:rPr>
              <a:t>The idea of multilayer neural networks emerged in the 1980s, but training deep models faced challenges due to computational limitations and the vanishing gradient problem.</a:t>
            </a:r>
          </a:p>
          <a:p>
            <a:pPr algn="l">
              <a:lnSpc>
                <a:spcPts val="4139"/>
              </a:lnSpc>
            </a:pPr>
            <a:endParaRPr lang="en-US" sz="2999" spc="293">
              <a:solidFill>
                <a:srgbClr val="231F20"/>
              </a:solidFill>
              <a:latin typeface="Times New Roman"/>
              <a:ea typeface="Times New Roman"/>
              <a:cs typeface="Times New Roman"/>
              <a:sym typeface="Times New Roman"/>
            </a:endParaRPr>
          </a:p>
          <a:p>
            <a:pPr marL="1295096" lvl="2" indent="-431699" algn="l">
              <a:lnSpc>
                <a:spcPts val="4139"/>
              </a:lnSpc>
              <a:spcBef>
                <a:spcPct val="0"/>
              </a:spcBef>
              <a:buFont typeface="Arial"/>
              <a:buChar char="⚬"/>
            </a:pPr>
            <a:r>
              <a:rPr lang="en-US" sz="2999" spc="293">
                <a:solidFill>
                  <a:srgbClr val="231F20"/>
                </a:solidFill>
                <a:latin typeface="Times New Roman"/>
                <a:ea typeface="Times New Roman"/>
                <a:cs typeface="Times New Roman"/>
                <a:sym typeface="Times New Roman"/>
              </a:rPr>
              <a:t>The development of the Backpropagation algorithm in the late 1980s and 1990s, along with advances in computational power, laid the groundwork for CNN.</a:t>
            </a:r>
          </a:p>
        </p:txBody>
      </p:sp>
      <p:sp>
        <p:nvSpPr>
          <p:cNvPr id="5" name="TextBox 5"/>
          <p:cNvSpPr txBox="1"/>
          <p:nvPr/>
        </p:nvSpPr>
        <p:spPr>
          <a:xfrm>
            <a:off x="0" y="630555"/>
            <a:ext cx="8473468" cy="662940"/>
          </a:xfrm>
          <a:prstGeom prst="rect">
            <a:avLst/>
          </a:prstGeom>
        </p:spPr>
        <p:txBody>
          <a:bodyPr lIns="0" tIns="0" rIns="0" bIns="0" rtlCol="0" anchor="t">
            <a:spAutoFit/>
          </a:bodyPr>
          <a:lstStyle/>
          <a:p>
            <a:pPr algn="l">
              <a:lnSpc>
                <a:spcPts val="4830"/>
              </a:lnSpc>
              <a:spcBef>
                <a:spcPct val="0"/>
              </a:spcBef>
            </a:pPr>
            <a:r>
              <a:rPr lang="en-US" sz="3500" i="1" spc="343">
                <a:solidFill>
                  <a:srgbClr val="FF3131"/>
                </a:solidFill>
                <a:latin typeface="Arial Italics"/>
                <a:ea typeface="Arial Italics"/>
                <a:cs typeface="Arial Italics"/>
                <a:sym typeface="Arial Italics"/>
              </a:rPr>
              <a:t>1. The Context of CNN Formation</a:t>
            </a:r>
          </a:p>
        </p:txBody>
      </p:sp>
      <p:sp>
        <p:nvSpPr>
          <p:cNvPr id="6" name="TextBox 6"/>
          <p:cNvSpPr txBox="1"/>
          <p:nvPr/>
        </p:nvSpPr>
        <p:spPr>
          <a:xfrm>
            <a:off x="9397511" y="1878314"/>
            <a:ext cx="8890489" cy="5808345"/>
          </a:xfrm>
          <a:prstGeom prst="rect">
            <a:avLst/>
          </a:prstGeom>
        </p:spPr>
        <p:txBody>
          <a:bodyPr lIns="0" tIns="0" rIns="0" bIns="0" rtlCol="0" anchor="t">
            <a:spAutoFit/>
          </a:bodyPr>
          <a:lstStyle/>
          <a:p>
            <a:pPr marL="647700" lvl="1" indent="-323850" algn="l">
              <a:lnSpc>
                <a:spcPts val="4140"/>
              </a:lnSpc>
              <a:spcBef>
                <a:spcPct val="0"/>
              </a:spcBef>
              <a:buFont typeface="Arial"/>
              <a:buChar char="•"/>
            </a:pPr>
            <a:r>
              <a:rPr lang="en-US" sz="3000" u="sng" strike="noStrike" spc="294">
                <a:solidFill>
                  <a:srgbClr val="231F20"/>
                </a:solidFill>
                <a:latin typeface="Times New Roman"/>
                <a:ea typeface="Times New Roman"/>
                <a:cs typeface="Times New Roman"/>
                <a:sym typeface="Times New Roman"/>
              </a:rPr>
              <a:t>LeNet-5 (1998):</a:t>
            </a:r>
          </a:p>
          <a:p>
            <a:pPr algn="l">
              <a:lnSpc>
                <a:spcPts val="4140"/>
              </a:lnSpc>
              <a:spcBef>
                <a:spcPct val="0"/>
              </a:spcBef>
            </a:pPr>
            <a:endParaRPr lang="en-US" sz="3000" u="sng" strike="noStrike" spc="294">
              <a:solidFill>
                <a:srgbClr val="231F20"/>
              </a:solidFill>
              <a:latin typeface="Times New Roman"/>
              <a:ea typeface="Times New Roman"/>
              <a:cs typeface="Times New Roman"/>
              <a:sym typeface="Times New Roman"/>
            </a:endParaRPr>
          </a:p>
          <a:p>
            <a:pPr marL="1295400" lvl="2" indent="-431800" algn="l">
              <a:lnSpc>
                <a:spcPts val="4140"/>
              </a:lnSpc>
              <a:spcBef>
                <a:spcPct val="0"/>
              </a:spcBef>
              <a:buFont typeface="Arial"/>
              <a:buChar char="⚬"/>
            </a:pPr>
            <a:r>
              <a:rPr lang="en-US" sz="3000" strike="noStrike" spc="294">
                <a:solidFill>
                  <a:srgbClr val="231F20"/>
                </a:solidFill>
                <a:latin typeface="Times New Roman"/>
                <a:ea typeface="Times New Roman"/>
                <a:cs typeface="Times New Roman"/>
                <a:sym typeface="Times New Roman"/>
              </a:rPr>
              <a:t>Developed by Yann LeCun for handwritten character classification (e.g., postal code recognition on checks).</a:t>
            </a:r>
          </a:p>
          <a:p>
            <a:pPr algn="l">
              <a:lnSpc>
                <a:spcPts val="4140"/>
              </a:lnSpc>
              <a:spcBef>
                <a:spcPct val="0"/>
              </a:spcBef>
            </a:pPr>
            <a:endParaRPr lang="en-US" sz="3000" strike="noStrike" spc="294">
              <a:solidFill>
                <a:srgbClr val="231F20"/>
              </a:solidFill>
              <a:latin typeface="Times New Roman"/>
              <a:ea typeface="Times New Roman"/>
              <a:cs typeface="Times New Roman"/>
              <a:sym typeface="Times New Roman"/>
            </a:endParaRPr>
          </a:p>
          <a:p>
            <a:pPr marL="1295400" lvl="2" indent="-431800" algn="l">
              <a:lnSpc>
                <a:spcPts val="4140"/>
              </a:lnSpc>
              <a:buFont typeface="Arial"/>
              <a:buChar char="⚬"/>
            </a:pPr>
            <a:r>
              <a:rPr lang="en-US" sz="3000" strike="noStrike" spc="294">
                <a:solidFill>
                  <a:srgbClr val="231F20"/>
                </a:solidFill>
                <a:latin typeface="Times New Roman"/>
                <a:ea typeface="Times New Roman"/>
                <a:cs typeface="Times New Roman"/>
                <a:sym typeface="Times New Roman"/>
              </a:rPr>
              <a:t>The model opened the first success in the field of computer vision and paved the way for later CNN models up to the present time.</a:t>
            </a:r>
          </a:p>
        </p:txBody>
      </p:sp>
      <p:sp>
        <p:nvSpPr>
          <p:cNvPr id="7" name="AutoShape 7"/>
          <p:cNvSpPr/>
          <p:nvPr/>
        </p:nvSpPr>
        <p:spPr>
          <a:xfrm flipV="1">
            <a:off x="9397511" y="1992614"/>
            <a:ext cx="0" cy="7265686"/>
          </a:xfrm>
          <a:prstGeom prst="line">
            <a:avLst/>
          </a:prstGeom>
          <a:ln w="38100" cap="flat">
            <a:solidFill>
              <a:srgbClr val="000000"/>
            </a:solidFill>
            <a:prstDash val="solid"/>
            <a:headEnd type="none" w="sm" len="sm"/>
            <a:tailEnd type="none" w="sm" len="sm"/>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6000">
            <a:off x="10383084" y="1991054"/>
            <a:ext cx="8257524" cy="6304892"/>
          </a:xfrm>
          <a:custGeom>
            <a:avLst/>
            <a:gdLst/>
            <a:ahLst/>
            <a:cxnLst/>
            <a:rect l="l" t="t" r="r" b="b"/>
            <a:pathLst>
              <a:path w="8257524" h="6304892">
                <a:moveTo>
                  <a:pt x="0" y="14393"/>
                </a:moveTo>
                <a:lnTo>
                  <a:pt x="8246545" y="0"/>
                </a:lnTo>
                <a:lnTo>
                  <a:pt x="8257524" y="6290499"/>
                </a:lnTo>
                <a:lnTo>
                  <a:pt x="10979" y="6304892"/>
                </a:lnTo>
                <a:lnTo>
                  <a:pt x="0" y="14393"/>
                </a:lnTo>
                <a:close/>
              </a:path>
            </a:pathLst>
          </a:custGeom>
          <a:blipFill>
            <a:blip r:embed="rId3"/>
            <a:stretch>
              <a:fillRect l="-501" t="-125" r="-43741"/>
            </a:stretch>
          </a:blipFill>
          <a:ln w="38100" cap="sq">
            <a:solidFill>
              <a:srgbClr val="000000"/>
            </a:solidFill>
            <a:prstDash val="solid"/>
            <a:miter/>
          </a:ln>
        </p:spPr>
      </p:sp>
      <p:sp>
        <p:nvSpPr>
          <p:cNvPr id="4" name="TextBox 4"/>
          <p:cNvSpPr txBox="1"/>
          <p:nvPr/>
        </p:nvSpPr>
        <p:spPr>
          <a:xfrm>
            <a:off x="3353931" y="-238125"/>
            <a:ext cx="12038469" cy="988284"/>
          </a:xfrm>
          <a:prstGeom prst="rect">
            <a:avLst/>
          </a:prstGeom>
        </p:spPr>
        <p:txBody>
          <a:bodyPr wrap="square" lIns="0" tIns="0" rIns="0" bIns="0" rtlCol="0" anchor="t">
            <a:spAutoFit/>
          </a:bodyPr>
          <a:lstStyle/>
          <a:p>
            <a:pPr algn="just">
              <a:lnSpc>
                <a:spcPts val="8400"/>
              </a:lnSpc>
            </a:pPr>
            <a:r>
              <a:rPr lang="en-US" sz="6000" b="1" dirty="0">
                <a:solidFill>
                  <a:srgbClr val="000000"/>
                </a:solidFill>
                <a:latin typeface="Times New Roman Bold"/>
                <a:ea typeface="Times New Roman Bold"/>
                <a:cs typeface="Times New Roman Bold"/>
                <a:sym typeface="Times New Roman Bold"/>
              </a:rPr>
              <a:t>How does Vision Transformer work?</a:t>
            </a:r>
          </a:p>
        </p:txBody>
      </p:sp>
      <p:sp>
        <p:nvSpPr>
          <p:cNvPr id="5" name="TextBox 5"/>
          <p:cNvSpPr txBox="1"/>
          <p:nvPr/>
        </p:nvSpPr>
        <p:spPr>
          <a:xfrm>
            <a:off x="1028700" y="1798220"/>
            <a:ext cx="8115300" cy="991870"/>
          </a:xfrm>
          <a:prstGeom prst="rect">
            <a:avLst/>
          </a:prstGeom>
        </p:spPr>
        <p:txBody>
          <a:bodyPr lIns="0" tIns="0" rIns="0" bIns="0" rtlCol="0" anchor="t">
            <a:spAutoFit/>
          </a:bodyPr>
          <a:lstStyle/>
          <a:p>
            <a:pPr algn="just">
              <a:lnSpc>
                <a:spcPts val="7279"/>
              </a:lnSpc>
            </a:pPr>
            <a:r>
              <a:rPr lang="en-US" sz="5199" b="1">
                <a:solidFill>
                  <a:srgbClr val="000000"/>
                </a:solidFill>
                <a:latin typeface="Times New Roman Bold"/>
                <a:ea typeface="Times New Roman Bold"/>
                <a:cs typeface="Times New Roman Bold"/>
                <a:sym typeface="Times New Roman Bold"/>
              </a:rPr>
              <a:t>MLP Head:</a:t>
            </a:r>
          </a:p>
        </p:txBody>
      </p:sp>
      <p:sp>
        <p:nvSpPr>
          <p:cNvPr id="6" name="TextBox 6"/>
          <p:cNvSpPr txBox="1"/>
          <p:nvPr/>
        </p:nvSpPr>
        <p:spPr>
          <a:xfrm>
            <a:off x="1028700" y="2723416"/>
            <a:ext cx="9359868" cy="53809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Noto Serif Display"/>
                <a:ea typeface="Noto Serif Display"/>
                <a:cs typeface="Noto Serif Display"/>
                <a:sym typeface="Noto Serif Display"/>
              </a:rPr>
              <a:t>After the patches are processed through multiple Transformer Encoder layers, information from the [class] token (representing the entire image) is used for classification.</a:t>
            </a:r>
          </a:p>
          <a:p>
            <a:pPr marL="734059" lvl="1" indent="-367030" algn="l">
              <a:lnSpc>
                <a:spcPts val="4759"/>
              </a:lnSpc>
              <a:buFont typeface="Arial"/>
              <a:buChar char="•"/>
            </a:pPr>
            <a:r>
              <a:rPr lang="en-US" sz="3399">
                <a:solidFill>
                  <a:srgbClr val="000000"/>
                </a:solidFill>
                <a:latin typeface="Noto Serif Display"/>
                <a:ea typeface="Noto Serif Display"/>
                <a:cs typeface="Noto Serif Display"/>
                <a:sym typeface="Noto Serif Display"/>
              </a:rPr>
              <a:t>The MLP Head is a neural network that enables the model to predict the class of the image (e.g., "Bird", "Car", "Ball", etc.).</a:t>
            </a:r>
          </a:p>
          <a:p>
            <a:pPr algn="l">
              <a:lnSpc>
                <a:spcPts val="4759"/>
              </a:lnSpc>
            </a:pPr>
            <a:endParaRPr lang="en-US" sz="3399">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364028" y="2148666"/>
            <a:ext cx="2923972" cy="5989667"/>
          </a:xfrm>
          <a:custGeom>
            <a:avLst/>
            <a:gdLst/>
            <a:ahLst/>
            <a:cxnLst/>
            <a:rect l="l" t="t" r="r" b="b"/>
            <a:pathLst>
              <a:path w="2923972" h="5989667">
                <a:moveTo>
                  <a:pt x="0" y="0"/>
                </a:moveTo>
                <a:lnTo>
                  <a:pt x="2923972" y="0"/>
                </a:lnTo>
                <a:lnTo>
                  <a:pt x="2923972" y="5989668"/>
                </a:lnTo>
                <a:lnTo>
                  <a:pt x="0" y="5989668"/>
                </a:lnTo>
                <a:lnTo>
                  <a:pt x="0" y="0"/>
                </a:lnTo>
                <a:close/>
              </a:path>
            </a:pathLst>
          </a:custGeom>
          <a:blipFill>
            <a:blip r:embed="rId3"/>
            <a:stretch>
              <a:fillRect l="-286503"/>
            </a:stretch>
          </a:blipFill>
        </p:spPr>
      </p:sp>
      <p:sp>
        <p:nvSpPr>
          <p:cNvPr id="4" name="TextBox 4"/>
          <p:cNvSpPr txBox="1"/>
          <p:nvPr/>
        </p:nvSpPr>
        <p:spPr>
          <a:xfrm>
            <a:off x="3353931" y="-238125"/>
            <a:ext cx="12010097" cy="988284"/>
          </a:xfrm>
          <a:prstGeom prst="rect">
            <a:avLst/>
          </a:prstGeom>
        </p:spPr>
        <p:txBody>
          <a:bodyPr wrap="square" lIns="0" tIns="0" rIns="0" bIns="0" rtlCol="0" anchor="t">
            <a:spAutoFit/>
          </a:bodyPr>
          <a:lstStyle/>
          <a:p>
            <a:pPr algn="just">
              <a:lnSpc>
                <a:spcPts val="8400"/>
              </a:lnSpc>
            </a:pPr>
            <a:r>
              <a:rPr lang="en-US" sz="6000" b="1" dirty="0">
                <a:solidFill>
                  <a:srgbClr val="000000"/>
                </a:solidFill>
                <a:latin typeface="Times New Roman Bold"/>
                <a:ea typeface="Times New Roman Bold"/>
                <a:cs typeface="Times New Roman Bold"/>
                <a:sym typeface="Times New Roman Bold"/>
              </a:rPr>
              <a:t>How does Vision Transformer work?</a:t>
            </a:r>
          </a:p>
        </p:txBody>
      </p:sp>
      <p:sp>
        <p:nvSpPr>
          <p:cNvPr id="5" name="TextBox 5"/>
          <p:cNvSpPr txBox="1"/>
          <p:nvPr/>
        </p:nvSpPr>
        <p:spPr>
          <a:xfrm>
            <a:off x="393821" y="1552719"/>
            <a:ext cx="10070426" cy="991870"/>
          </a:xfrm>
          <a:prstGeom prst="rect">
            <a:avLst/>
          </a:prstGeom>
        </p:spPr>
        <p:txBody>
          <a:bodyPr lIns="0" tIns="0" rIns="0" bIns="0" rtlCol="0" anchor="t">
            <a:spAutoFit/>
          </a:bodyPr>
          <a:lstStyle/>
          <a:p>
            <a:pPr algn="ctr">
              <a:lnSpc>
                <a:spcPts val="7279"/>
              </a:lnSpc>
            </a:pPr>
            <a:r>
              <a:rPr lang="en-US" sz="5199" b="1">
                <a:solidFill>
                  <a:srgbClr val="000000"/>
                </a:solidFill>
                <a:latin typeface="Times New Roman Bold"/>
                <a:ea typeface="Times New Roman Bold"/>
                <a:cs typeface="Times New Roman Bold"/>
                <a:sym typeface="Times New Roman Bold"/>
              </a:rPr>
              <a:t>Details about Transformer Encoder :</a:t>
            </a:r>
          </a:p>
        </p:txBody>
      </p:sp>
      <p:sp>
        <p:nvSpPr>
          <p:cNvPr id="6" name="TextBox 6"/>
          <p:cNvSpPr txBox="1"/>
          <p:nvPr/>
        </p:nvSpPr>
        <p:spPr>
          <a:xfrm>
            <a:off x="0" y="2390775"/>
            <a:ext cx="15534140" cy="53816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Repeated L times: The Transformer Encoder is repeated L times (depending on the ViT model), with each repetition involving the following steps:</a:t>
            </a:r>
          </a:p>
          <a:p>
            <a:pPr marL="1295400" lvl="2" indent="-431800" algn="l">
              <a:lnSpc>
                <a:spcPts val="4200"/>
              </a:lnSpc>
              <a:buFont typeface="Arial"/>
              <a:buChar char="⚬"/>
            </a:pPr>
            <a:r>
              <a:rPr lang="en-US" sz="3000">
                <a:solidFill>
                  <a:srgbClr val="000000"/>
                </a:solidFill>
                <a:latin typeface="Times New Roman"/>
                <a:ea typeface="Times New Roman"/>
                <a:cs typeface="Times New Roman"/>
                <a:sym typeface="Times New Roman"/>
              </a:rPr>
              <a:t>Multi-Head Attention: Helps the model attend to different parts of the image simultaneously and learn global relationships between patches.</a:t>
            </a:r>
          </a:p>
          <a:p>
            <a:pPr marL="1295400" lvl="2" indent="-431800" algn="l">
              <a:lnSpc>
                <a:spcPts val="4200"/>
              </a:lnSpc>
              <a:buFont typeface="Arial"/>
              <a:buChar char="⚬"/>
            </a:pPr>
            <a:r>
              <a:rPr lang="en-US" sz="3000">
                <a:solidFill>
                  <a:srgbClr val="000000"/>
                </a:solidFill>
                <a:latin typeface="Times New Roman"/>
                <a:ea typeface="Times New Roman"/>
                <a:cs typeface="Times New Roman"/>
                <a:sym typeface="Times New Roman"/>
              </a:rPr>
              <a:t>MLP: Performs non-linear transformations to learn more complex features.</a:t>
            </a:r>
          </a:p>
          <a:p>
            <a:pPr marL="1295400" lvl="2" indent="-431800" algn="l">
              <a:lnSpc>
                <a:spcPts val="4200"/>
              </a:lnSpc>
              <a:buFont typeface="Arial"/>
              <a:buChar char="⚬"/>
            </a:pPr>
            <a:r>
              <a:rPr lang="en-US" sz="3000">
                <a:solidFill>
                  <a:srgbClr val="000000"/>
                </a:solidFill>
                <a:latin typeface="Times New Roman"/>
                <a:ea typeface="Times New Roman"/>
                <a:cs typeface="Times New Roman"/>
                <a:sym typeface="Times New Roman"/>
              </a:rPr>
              <a:t>Normalization: Applied to stabilize training.</a:t>
            </a:r>
          </a:p>
          <a:p>
            <a:pPr marL="1295400" lvl="2" indent="-431800" algn="l">
              <a:lnSpc>
                <a:spcPts val="4200"/>
              </a:lnSpc>
              <a:buFont typeface="Arial"/>
              <a:buChar char="⚬"/>
            </a:pPr>
            <a:r>
              <a:rPr lang="en-US" sz="3000">
                <a:solidFill>
                  <a:srgbClr val="000000"/>
                </a:solidFill>
                <a:latin typeface="Times New Roman"/>
                <a:ea typeface="Times New Roman"/>
                <a:cs typeface="Times New Roman"/>
                <a:sym typeface="Times New Roman"/>
              </a:rPr>
              <a:t>Residual Connection: Helps maintain the original features, improving convergence.</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Embedded Patches: The patches, after being embedded, are the input to the Transformer Encoder. Each patch can attend to other patches, learning the global structure of the image.</a:t>
            </a:r>
          </a:p>
          <a:p>
            <a:pPr algn="l">
              <a:lnSpc>
                <a:spcPts val="4200"/>
              </a:lnSpc>
            </a:pPr>
            <a:endParaRPr lang="en-US" sz="3000">
              <a:solidFill>
                <a:srgbClr val="00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83" t="-39319" b="-39319"/>
            </a:stretch>
          </a:blipFill>
        </p:spPr>
      </p:sp>
      <p:sp>
        <p:nvSpPr>
          <p:cNvPr id="3" name="Freeform 3"/>
          <p:cNvSpPr/>
          <p:nvPr/>
        </p:nvSpPr>
        <p:spPr>
          <a:xfrm>
            <a:off x="3518701" y="3629385"/>
            <a:ext cx="11250599" cy="4592081"/>
          </a:xfrm>
          <a:custGeom>
            <a:avLst/>
            <a:gdLst/>
            <a:ahLst/>
            <a:cxnLst/>
            <a:rect l="l" t="t" r="r" b="b"/>
            <a:pathLst>
              <a:path w="11250599" h="4592081">
                <a:moveTo>
                  <a:pt x="0" y="0"/>
                </a:moveTo>
                <a:lnTo>
                  <a:pt x="11250598" y="0"/>
                </a:lnTo>
                <a:lnTo>
                  <a:pt x="11250598" y="4592081"/>
                </a:lnTo>
                <a:lnTo>
                  <a:pt x="0" y="4592081"/>
                </a:lnTo>
                <a:lnTo>
                  <a:pt x="0" y="0"/>
                </a:lnTo>
                <a:close/>
              </a:path>
            </a:pathLst>
          </a:custGeom>
          <a:blipFill>
            <a:blip r:embed="rId3"/>
            <a:stretch>
              <a:fillRect/>
            </a:stretch>
          </a:blipFill>
        </p:spPr>
      </p:sp>
      <p:sp>
        <p:nvSpPr>
          <p:cNvPr id="4" name="TextBox 4"/>
          <p:cNvSpPr txBox="1"/>
          <p:nvPr/>
        </p:nvSpPr>
        <p:spPr>
          <a:xfrm>
            <a:off x="0" y="-161925"/>
            <a:ext cx="18288000" cy="1844675"/>
          </a:xfrm>
          <a:prstGeom prst="rect">
            <a:avLst/>
          </a:prstGeom>
        </p:spPr>
        <p:txBody>
          <a:bodyPr lIns="0" tIns="0" rIns="0" bIns="0" rtlCol="0" anchor="t">
            <a:spAutoFit/>
          </a:bodyPr>
          <a:lstStyle/>
          <a:p>
            <a:pPr algn="ctr">
              <a:lnSpc>
                <a:spcPts val="7000"/>
              </a:lnSpc>
            </a:pPr>
            <a:r>
              <a:rPr lang="en-US" sz="5000" b="1" dirty="0">
                <a:solidFill>
                  <a:srgbClr val="000000"/>
                </a:solidFill>
                <a:latin typeface="Times New Roman Bold"/>
                <a:ea typeface="Times New Roman Bold"/>
                <a:cs typeface="Times New Roman Bold"/>
                <a:sym typeface="Times New Roman Bold"/>
              </a:rPr>
              <a:t>Comparison between Vision Transformer and Convolutional Neural Network (CNN)</a:t>
            </a:r>
          </a:p>
        </p:txBody>
      </p:sp>
      <p:sp>
        <p:nvSpPr>
          <p:cNvPr id="5" name="TextBox 5"/>
          <p:cNvSpPr txBox="1"/>
          <p:nvPr/>
        </p:nvSpPr>
        <p:spPr>
          <a:xfrm>
            <a:off x="434402" y="2060120"/>
            <a:ext cx="10919397" cy="858377"/>
          </a:xfrm>
          <a:prstGeom prst="rect">
            <a:avLst/>
          </a:prstGeom>
        </p:spPr>
        <p:txBody>
          <a:bodyPr wrap="square" lIns="0" tIns="0" rIns="0" bIns="0" rtlCol="0" anchor="t">
            <a:spAutoFit/>
          </a:bodyPr>
          <a:lstStyle/>
          <a:p>
            <a:pPr algn="l">
              <a:lnSpc>
                <a:spcPts val="7279"/>
              </a:lnSpc>
            </a:pPr>
            <a:r>
              <a:rPr lang="en-US" sz="5199" b="1" dirty="0">
                <a:solidFill>
                  <a:srgbClr val="000000"/>
                </a:solidFill>
                <a:latin typeface="Times New Roman Bold"/>
                <a:ea typeface="Times New Roman Bold"/>
                <a:cs typeface="Times New Roman Bold"/>
                <a:sym typeface="Times New Roman Bold"/>
              </a:rPr>
              <a:t>Architecture and Working Principles :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83" t="-39319" b="-39319"/>
            </a:stretch>
          </a:blipFill>
        </p:spPr>
      </p:sp>
      <p:sp>
        <p:nvSpPr>
          <p:cNvPr id="3" name="Freeform 3"/>
          <p:cNvSpPr/>
          <p:nvPr/>
        </p:nvSpPr>
        <p:spPr>
          <a:xfrm>
            <a:off x="3528290" y="3633015"/>
            <a:ext cx="11231419" cy="4042156"/>
          </a:xfrm>
          <a:custGeom>
            <a:avLst/>
            <a:gdLst/>
            <a:ahLst/>
            <a:cxnLst/>
            <a:rect l="l" t="t" r="r" b="b"/>
            <a:pathLst>
              <a:path w="11231419" h="4042156">
                <a:moveTo>
                  <a:pt x="0" y="0"/>
                </a:moveTo>
                <a:lnTo>
                  <a:pt x="11231420" y="0"/>
                </a:lnTo>
                <a:lnTo>
                  <a:pt x="11231420" y="4042156"/>
                </a:lnTo>
                <a:lnTo>
                  <a:pt x="0" y="4042156"/>
                </a:lnTo>
                <a:lnTo>
                  <a:pt x="0" y="0"/>
                </a:lnTo>
                <a:close/>
              </a:path>
            </a:pathLst>
          </a:custGeom>
          <a:blipFill>
            <a:blip r:embed="rId3"/>
            <a:stretch>
              <a:fillRect/>
            </a:stretch>
          </a:blipFill>
        </p:spPr>
      </p:sp>
      <p:sp>
        <p:nvSpPr>
          <p:cNvPr id="4" name="TextBox 4"/>
          <p:cNvSpPr txBox="1"/>
          <p:nvPr/>
        </p:nvSpPr>
        <p:spPr>
          <a:xfrm>
            <a:off x="0" y="-161925"/>
            <a:ext cx="18288000" cy="1844675"/>
          </a:xfrm>
          <a:prstGeom prst="rect">
            <a:avLst/>
          </a:prstGeom>
        </p:spPr>
        <p:txBody>
          <a:bodyPr lIns="0" tIns="0" rIns="0" bIns="0" rtlCol="0" anchor="t">
            <a:spAutoFit/>
          </a:bodyPr>
          <a:lstStyle/>
          <a:p>
            <a:pPr algn="ctr">
              <a:lnSpc>
                <a:spcPts val="7000"/>
              </a:lnSpc>
            </a:pPr>
            <a:r>
              <a:rPr lang="en-US" sz="5000" b="1">
                <a:solidFill>
                  <a:srgbClr val="000000"/>
                </a:solidFill>
                <a:latin typeface="Times New Roman Bold"/>
                <a:ea typeface="Times New Roman Bold"/>
                <a:cs typeface="Times New Roman Bold"/>
                <a:sym typeface="Times New Roman Bold"/>
              </a:rPr>
              <a:t>Comparison between Vision Transformer and Convolutional Neural Network (CNN)</a:t>
            </a:r>
          </a:p>
        </p:txBody>
      </p:sp>
      <p:sp>
        <p:nvSpPr>
          <p:cNvPr id="5" name="TextBox 5"/>
          <p:cNvSpPr txBox="1"/>
          <p:nvPr/>
        </p:nvSpPr>
        <p:spPr>
          <a:xfrm>
            <a:off x="434402" y="2060120"/>
            <a:ext cx="8480997" cy="858377"/>
          </a:xfrm>
          <a:prstGeom prst="rect">
            <a:avLst/>
          </a:prstGeom>
        </p:spPr>
        <p:txBody>
          <a:bodyPr wrap="square" lIns="0" tIns="0" rIns="0" bIns="0" rtlCol="0" anchor="t">
            <a:spAutoFit/>
          </a:bodyPr>
          <a:lstStyle/>
          <a:p>
            <a:pPr algn="l">
              <a:lnSpc>
                <a:spcPts val="7279"/>
              </a:lnSpc>
            </a:pPr>
            <a:r>
              <a:rPr lang="en-US" sz="5199" b="1" dirty="0">
                <a:solidFill>
                  <a:srgbClr val="000000"/>
                </a:solidFill>
                <a:latin typeface="Times New Roman Bold"/>
                <a:ea typeface="Times New Roman Bold"/>
                <a:cs typeface="Times New Roman Bold"/>
                <a:sym typeface="Times New Roman Bold"/>
              </a:rPr>
              <a:t>Performance and Efficiency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83" t="-39319" b="-39319"/>
            </a:stretch>
          </a:blipFill>
        </p:spPr>
      </p:sp>
      <p:sp>
        <p:nvSpPr>
          <p:cNvPr id="3" name="Freeform 3"/>
          <p:cNvSpPr/>
          <p:nvPr/>
        </p:nvSpPr>
        <p:spPr>
          <a:xfrm>
            <a:off x="3521892" y="2763810"/>
            <a:ext cx="11244217" cy="4759381"/>
          </a:xfrm>
          <a:custGeom>
            <a:avLst/>
            <a:gdLst/>
            <a:ahLst/>
            <a:cxnLst/>
            <a:rect l="l" t="t" r="r" b="b"/>
            <a:pathLst>
              <a:path w="11244217" h="4759381">
                <a:moveTo>
                  <a:pt x="0" y="0"/>
                </a:moveTo>
                <a:lnTo>
                  <a:pt x="11244216" y="0"/>
                </a:lnTo>
                <a:lnTo>
                  <a:pt x="11244216" y="4759380"/>
                </a:lnTo>
                <a:lnTo>
                  <a:pt x="0" y="4759380"/>
                </a:lnTo>
                <a:lnTo>
                  <a:pt x="0" y="0"/>
                </a:lnTo>
                <a:close/>
              </a:path>
            </a:pathLst>
          </a:custGeom>
          <a:blipFill>
            <a:blip r:embed="rId3"/>
            <a:stretch>
              <a:fillRect/>
            </a:stretch>
          </a:blipFill>
        </p:spPr>
      </p:sp>
      <p:sp>
        <p:nvSpPr>
          <p:cNvPr id="4" name="TextBox 4"/>
          <p:cNvSpPr txBox="1"/>
          <p:nvPr/>
        </p:nvSpPr>
        <p:spPr>
          <a:xfrm>
            <a:off x="0" y="-200025"/>
            <a:ext cx="18288000" cy="1844675"/>
          </a:xfrm>
          <a:prstGeom prst="rect">
            <a:avLst/>
          </a:prstGeom>
        </p:spPr>
        <p:txBody>
          <a:bodyPr lIns="0" tIns="0" rIns="0" bIns="0" rtlCol="0" anchor="t">
            <a:spAutoFit/>
          </a:bodyPr>
          <a:lstStyle/>
          <a:p>
            <a:pPr algn="ctr">
              <a:lnSpc>
                <a:spcPts val="7000"/>
              </a:lnSpc>
            </a:pPr>
            <a:r>
              <a:rPr lang="en-US" sz="5000" b="1">
                <a:solidFill>
                  <a:srgbClr val="000000"/>
                </a:solidFill>
                <a:latin typeface="Times New Roman Bold"/>
                <a:ea typeface="Times New Roman Bold"/>
                <a:cs typeface="Times New Roman Bold"/>
                <a:sym typeface="Times New Roman Bold"/>
              </a:rPr>
              <a:t>Comparison between Vision Transformer and Convolutional Neural Network (CNN)</a:t>
            </a:r>
          </a:p>
        </p:txBody>
      </p:sp>
      <p:sp>
        <p:nvSpPr>
          <p:cNvPr id="5" name="TextBox 5"/>
          <p:cNvSpPr txBox="1"/>
          <p:nvPr/>
        </p:nvSpPr>
        <p:spPr>
          <a:xfrm>
            <a:off x="260642" y="4547552"/>
            <a:ext cx="2863558" cy="858377"/>
          </a:xfrm>
          <a:prstGeom prst="rect">
            <a:avLst/>
          </a:prstGeom>
        </p:spPr>
        <p:txBody>
          <a:bodyPr wrap="square" lIns="0" tIns="0" rIns="0" bIns="0" rtlCol="0" anchor="t">
            <a:spAutoFit/>
          </a:bodyPr>
          <a:lstStyle/>
          <a:p>
            <a:pPr algn="l">
              <a:lnSpc>
                <a:spcPts val="7279"/>
              </a:lnSpc>
            </a:pPr>
            <a:r>
              <a:rPr lang="en-US" sz="5199" b="1" dirty="0">
                <a:solidFill>
                  <a:srgbClr val="000000"/>
                </a:solidFill>
                <a:latin typeface="Times New Roman Bold"/>
                <a:ea typeface="Times New Roman Bold"/>
                <a:cs typeface="Times New Roman Bold"/>
                <a:sym typeface="Times New Roman Bold"/>
              </a:rPr>
              <a:t>Strengths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83" t="-39319" b="-39319"/>
            </a:stretch>
          </a:blipFill>
        </p:spPr>
      </p:sp>
      <p:sp>
        <p:nvSpPr>
          <p:cNvPr id="3" name="Freeform 3"/>
          <p:cNvSpPr/>
          <p:nvPr/>
        </p:nvSpPr>
        <p:spPr>
          <a:xfrm>
            <a:off x="3515515" y="2723108"/>
            <a:ext cx="11256970" cy="4840783"/>
          </a:xfrm>
          <a:custGeom>
            <a:avLst/>
            <a:gdLst/>
            <a:ahLst/>
            <a:cxnLst/>
            <a:rect l="l" t="t" r="r" b="b"/>
            <a:pathLst>
              <a:path w="11256970" h="4840783">
                <a:moveTo>
                  <a:pt x="0" y="0"/>
                </a:moveTo>
                <a:lnTo>
                  <a:pt x="11256970" y="0"/>
                </a:lnTo>
                <a:lnTo>
                  <a:pt x="11256970" y="4840784"/>
                </a:lnTo>
                <a:lnTo>
                  <a:pt x="0" y="4840784"/>
                </a:lnTo>
                <a:lnTo>
                  <a:pt x="0" y="0"/>
                </a:lnTo>
                <a:close/>
              </a:path>
            </a:pathLst>
          </a:custGeom>
          <a:blipFill>
            <a:blip r:embed="rId3"/>
            <a:stretch>
              <a:fillRect/>
            </a:stretch>
          </a:blipFill>
        </p:spPr>
      </p:sp>
      <p:sp>
        <p:nvSpPr>
          <p:cNvPr id="4" name="TextBox 4"/>
          <p:cNvSpPr txBox="1"/>
          <p:nvPr/>
        </p:nvSpPr>
        <p:spPr>
          <a:xfrm>
            <a:off x="0" y="-200025"/>
            <a:ext cx="18288000" cy="1844675"/>
          </a:xfrm>
          <a:prstGeom prst="rect">
            <a:avLst/>
          </a:prstGeom>
        </p:spPr>
        <p:txBody>
          <a:bodyPr lIns="0" tIns="0" rIns="0" bIns="0" rtlCol="0" anchor="t">
            <a:spAutoFit/>
          </a:bodyPr>
          <a:lstStyle/>
          <a:p>
            <a:pPr algn="ctr">
              <a:lnSpc>
                <a:spcPts val="7000"/>
              </a:lnSpc>
            </a:pPr>
            <a:r>
              <a:rPr lang="en-US" sz="5000" b="1">
                <a:solidFill>
                  <a:srgbClr val="000000"/>
                </a:solidFill>
                <a:latin typeface="Times New Roman Bold"/>
                <a:ea typeface="Times New Roman Bold"/>
                <a:cs typeface="Times New Roman Bold"/>
                <a:sym typeface="Times New Roman Bold"/>
              </a:rPr>
              <a:t>Comparison between Vision Transformer and Convolutional Neural Network (CNN)</a:t>
            </a:r>
          </a:p>
        </p:txBody>
      </p:sp>
      <p:sp>
        <p:nvSpPr>
          <p:cNvPr id="5" name="TextBox 5"/>
          <p:cNvSpPr txBox="1"/>
          <p:nvPr/>
        </p:nvSpPr>
        <p:spPr>
          <a:xfrm>
            <a:off x="0" y="4547552"/>
            <a:ext cx="3429000" cy="858377"/>
          </a:xfrm>
          <a:prstGeom prst="rect">
            <a:avLst/>
          </a:prstGeom>
        </p:spPr>
        <p:txBody>
          <a:bodyPr wrap="square" lIns="0" tIns="0" rIns="0" bIns="0" rtlCol="0" anchor="t">
            <a:spAutoFit/>
          </a:bodyPr>
          <a:lstStyle/>
          <a:p>
            <a:pPr algn="l">
              <a:lnSpc>
                <a:spcPts val="7279"/>
              </a:lnSpc>
            </a:pPr>
            <a:r>
              <a:rPr lang="en-US" sz="5199" b="1" dirty="0">
                <a:solidFill>
                  <a:srgbClr val="000000"/>
                </a:solidFill>
                <a:latin typeface="Times New Roman Bold"/>
                <a:ea typeface="Times New Roman Bold"/>
                <a:cs typeface="Times New Roman Bold"/>
                <a:sym typeface="Times New Roman Bold"/>
              </a:rPr>
              <a:t>Weaknesses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83" t="-39319" b="-39319"/>
            </a:stretch>
          </a:blipFill>
        </p:spPr>
      </p:sp>
      <p:sp>
        <p:nvSpPr>
          <p:cNvPr id="3" name="Freeform 3"/>
          <p:cNvSpPr/>
          <p:nvPr/>
        </p:nvSpPr>
        <p:spPr>
          <a:xfrm>
            <a:off x="4445427" y="3365359"/>
            <a:ext cx="11250599" cy="4348127"/>
          </a:xfrm>
          <a:custGeom>
            <a:avLst/>
            <a:gdLst/>
            <a:ahLst/>
            <a:cxnLst/>
            <a:rect l="l" t="t" r="r" b="b"/>
            <a:pathLst>
              <a:path w="11250599" h="4348127">
                <a:moveTo>
                  <a:pt x="0" y="0"/>
                </a:moveTo>
                <a:lnTo>
                  <a:pt x="11250599" y="0"/>
                </a:lnTo>
                <a:lnTo>
                  <a:pt x="11250599" y="4348127"/>
                </a:lnTo>
                <a:lnTo>
                  <a:pt x="0" y="4348127"/>
                </a:lnTo>
                <a:lnTo>
                  <a:pt x="0" y="0"/>
                </a:lnTo>
                <a:close/>
              </a:path>
            </a:pathLst>
          </a:custGeom>
          <a:blipFill>
            <a:blip r:embed="rId3"/>
            <a:stretch>
              <a:fillRect/>
            </a:stretch>
          </a:blipFill>
        </p:spPr>
      </p:sp>
      <p:sp>
        <p:nvSpPr>
          <p:cNvPr id="4" name="TextBox 4"/>
          <p:cNvSpPr txBox="1"/>
          <p:nvPr/>
        </p:nvSpPr>
        <p:spPr>
          <a:xfrm>
            <a:off x="0" y="-200025"/>
            <a:ext cx="18288000" cy="1844675"/>
          </a:xfrm>
          <a:prstGeom prst="rect">
            <a:avLst/>
          </a:prstGeom>
        </p:spPr>
        <p:txBody>
          <a:bodyPr lIns="0" tIns="0" rIns="0" bIns="0" rtlCol="0" anchor="t">
            <a:spAutoFit/>
          </a:bodyPr>
          <a:lstStyle/>
          <a:p>
            <a:pPr algn="ctr">
              <a:lnSpc>
                <a:spcPts val="7000"/>
              </a:lnSpc>
            </a:pPr>
            <a:r>
              <a:rPr lang="en-US" sz="5000" b="1">
                <a:solidFill>
                  <a:srgbClr val="000000"/>
                </a:solidFill>
                <a:latin typeface="Times New Roman Bold"/>
                <a:ea typeface="Times New Roman Bold"/>
                <a:cs typeface="Times New Roman Bold"/>
                <a:sym typeface="Times New Roman Bold"/>
              </a:rPr>
              <a:t>Comparison between Vision Transformer and Convolutional Neural Network (CNN)</a:t>
            </a:r>
          </a:p>
        </p:txBody>
      </p:sp>
      <p:sp>
        <p:nvSpPr>
          <p:cNvPr id="5" name="TextBox 5"/>
          <p:cNvSpPr txBox="1"/>
          <p:nvPr/>
        </p:nvSpPr>
        <p:spPr>
          <a:xfrm>
            <a:off x="260642" y="4547552"/>
            <a:ext cx="3930358" cy="858377"/>
          </a:xfrm>
          <a:prstGeom prst="rect">
            <a:avLst/>
          </a:prstGeom>
        </p:spPr>
        <p:txBody>
          <a:bodyPr wrap="square" lIns="0" tIns="0" rIns="0" bIns="0" rtlCol="0" anchor="t">
            <a:spAutoFit/>
          </a:bodyPr>
          <a:lstStyle/>
          <a:p>
            <a:pPr algn="l">
              <a:lnSpc>
                <a:spcPts val="7279"/>
              </a:lnSpc>
            </a:pPr>
            <a:r>
              <a:rPr lang="en-US" sz="5199" b="1" dirty="0">
                <a:solidFill>
                  <a:srgbClr val="000000"/>
                </a:solidFill>
                <a:latin typeface="Times New Roman Bold"/>
                <a:ea typeface="Times New Roman Bold"/>
                <a:cs typeface="Times New Roman Bold"/>
                <a:sym typeface="Times New Roman Bold"/>
              </a:rPr>
              <a:t>Applications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880205" y="6032382"/>
            <a:ext cx="10527591" cy="2773299"/>
          </a:xfrm>
          <a:custGeom>
            <a:avLst/>
            <a:gdLst/>
            <a:ahLst/>
            <a:cxnLst/>
            <a:rect l="l" t="t" r="r" b="b"/>
            <a:pathLst>
              <a:path w="10527591" h="2773299">
                <a:moveTo>
                  <a:pt x="0" y="0"/>
                </a:moveTo>
                <a:lnTo>
                  <a:pt x="10527590" y="0"/>
                </a:lnTo>
                <a:lnTo>
                  <a:pt x="10527590" y="2773299"/>
                </a:lnTo>
                <a:lnTo>
                  <a:pt x="0" y="2773299"/>
                </a:lnTo>
                <a:lnTo>
                  <a:pt x="0" y="0"/>
                </a:lnTo>
                <a:close/>
              </a:path>
            </a:pathLst>
          </a:custGeom>
          <a:blipFill>
            <a:blip r:embed="rId3"/>
            <a:stretch>
              <a:fillRect/>
            </a:stretch>
          </a:blipFill>
        </p:spPr>
      </p:sp>
      <p:sp>
        <p:nvSpPr>
          <p:cNvPr id="4" name="TextBox 4"/>
          <p:cNvSpPr txBox="1"/>
          <p:nvPr/>
        </p:nvSpPr>
        <p:spPr>
          <a:xfrm>
            <a:off x="3743846" y="-200025"/>
            <a:ext cx="10800308" cy="958850"/>
          </a:xfrm>
          <a:prstGeom prst="rect">
            <a:avLst/>
          </a:prstGeom>
        </p:spPr>
        <p:txBody>
          <a:bodyPr lIns="0" tIns="0" rIns="0" bIns="0" rtlCol="0" anchor="t">
            <a:spAutoFit/>
          </a:bodyPr>
          <a:lstStyle/>
          <a:p>
            <a:pPr algn="ctr">
              <a:lnSpc>
                <a:spcPts val="7000"/>
              </a:lnSpc>
            </a:pPr>
            <a:r>
              <a:rPr lang="en-US" sz="5000" b="1">
                <a:solidFill>
                  <a:srgbClr val="000000"/>
                </a:solidFill>
                <a:latin typeface="Times New Roman Bold"/>
                <a:ea typeface="Times New Roman Bold"/>
                <a:cs typeface="Times New Roman Bold"/>
                <a:sym typeface="Times New Roman Bold"/>
              </a:rPr>
              <a:t>Some applications of Vision Transformer</a:t>
            </a:r>
          </a:p>
        </p:txBody>
      </p:sp>
      <p:sp>
        <p:nvSpPr>
          <p:cNvPr id="5" name="TextBox 5"/>
          <p:cNvSpPr txBox="1"/>
          <p:nvPr/>
        </p:nvSpPr>
        <p:spPr>
          <a:xfrm>
            <a:off x="1028700" y="1271846"/>
            <a:ext cx="16230600" cy="4180840"/>
          </a:xfrm>
          <a:prstGeom prst="rect">
            <a:avLst/>
          </a:prstGeom>
        </p:spPr>
        <p:txBody>
          <a:bodyPr lIns="0" tIns="0" rIns="0" bIns="0" rtlCol="0" anchor="t">
            <a:spAutoFit/>
          </a:bodyPr>
          <a:lstStyle/>
          <a:p>
            <a:pPr algn="just">
              <a:lnSpc>
                <a:spcPts val="4759"/>
              </a:lnSpc>
            </a:pPr>
            <a:r>
              <a:rPr lang="en-US" sz="3399" b="1">
                <a:solidFill>
                  <a:srgbClr val="000000"/>
                </a:solidFill>
                <a:latin typeface="Noto Serif Display Bold"/>
                <a:ea typeface="Noto Serif Display Bold"/>
                <a:cs typeface="Noto Serif Display Bold"/>
                <a:sym typeface="Noto Serif Display Bold"/>
              </a:rPr>
              <a:t>Image classification</a:t>
            </a:r>
            <a:r>
              <a:rPr lang="en-US" sz="3399">
                <a:solidFill>
                  <a:srgbClr val="000000"/>
                </a:solidFill>
                <a:latin typeface="Noto Serif Display"/>
                <a:ea typeface="Noto Serif Display"/>
                <a:cs typeface="Noto Serif Display"/>
                <a:sym typeface="Noto Serif Display"/>
              </a:rPr>
              <a:t>: CNN is currently the most advanced model for this problem. ViT is not more effective than CNN on medium and small datasets; however, for large datasets, ViT proves to be significantly more effective.</a:t>
            </a:r>
          </a:p>
          <a:p>
            <a:pPr algn="just">
              <a:lnSpc>
                <a:spcPts val="4759"/>
              </a:lnSpc>
            </a:pPr>
            <a:endParaRPr lang="en-US" sz="3399">
              <a:solidFill>
                <a:srgbClr val="000000"/>
              </a:solidFill>
              <a:latin typeface="Noto Serif Display"/>
              <a:ea typeface="Noto Serif Display"/>
              <a:cs typeface="Noto Serif Display"/>
              <a:sym typeface="Noto Serif Display"/>
            </a:endParaRPr>
          </a:p>
          <a:p>
            <a:pPr algn="just">
              <a:lnSpc>
                <a:spcPts val="4759"/>
              </a:lnSpc>
            </a:pPr>
            <a:r>
              <a:rPr lang="en-US" sz="3399" b="1">
                <a:solidFill>
                  <a:srgbClr val="000000"/>
                </a:solidFill>
                <a:latin typeface="Noto Serif Display Bold"/>
                <a:ea typeface="Noto Serif Display Bold"/>
                <a:cs typeface="Noto Serif Display Bold"/>
                <a:sym typeface="Noto Serif Display Bold"/>
              </a:rPr>
              <a:t>Image captioning:</a:t>
            </a:r>
            <a:r>
              <a:rPr lang="en-US" sz="3399">
                <a:solidFill>
                  <a:srgbClr val="000000"/>
                </a:solidFill>
                <a:latin typeface="Noto Serif Display"/>
                <a:ea typeface="Noto Serif Display"/>
                <a:cs typeface="Noto Serif Display"/>
                <a:sym typeface="Noto Serif Display"/>
              </a:rPr>
              <a:t> With the advent of vision transformers, instead of assigning fixed labels to images, we can generate a caption for the entire image.</a:t>
            </a:r>
          </a:p>
          <a:p>
            <a:pPr algn="just">
              <a:lnSpc>
                <a:spcPts val="4759"/>
              </a:lnSpc>
            </a:pPr>
            <a:endParaRPr lang="en-US" sz="3399">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4672933" y="3009265"/>
            <a:ext cx="8942133" cy="5404420"/>
          </a:xfrm>
          <a:custGeom>
            <a:avLst/>
            <a:gdLst/>
            <a:ahLst/>
            <a:cxnLst/>
            <a:rect l="l" t="t" r="r" b="b"/>
            <a:pathLst>
              <a:path w="8942133" h="5404420">
                <a:moveTo>
                  <a:pt x="0" y="0"/>
                </a:moveTo>
                <a:lnTo>
                  <a:pt x="8942134" y="0"/>
                </a:lnTo>
                <a:lnTo>
                  <a:pt x="8942134" y="5404421"/>
                </a:lnTo>
                <a:lnTo>
                  <a:pt x="0" y="5404421"/>
                </a:lnTo>
                <a:lnTo>
                  <a:pt x="0" y="0"/>
                </a:lnTo>
                <a:close/>
              </a:path>
            </a:pathLst>
          </a:custGeom>
          <a:blipFill>
            <a:blip r:embed="rId3"/>
            <a:stretch>
              <a:fillRect/>
            </a:stretch>
          </a:blipFill>
        </p:spPr>
      </p:sp>
      <p:sp>
        <p:nvSpPr>
          <p:cNvPr id="4" name="TextBox 4"/>
          <p:cNvSpPr txBox="1"/>
          <p:nvPr/>
        </p:nvSpPr>
        <p:spPr>
          <a:xfrm>
            <a:off x="1028700" y="895350"/>
            <a:ext cx="16230600" cy="1847215"/>
          </a:xfrm>
          <a:prstGeom prst="rect">
            <a:avLst/>
          </a:prstGeom>
        </p:spPr>
        <p:txBody>
          <a:bodyPr lIns="0" tIns="0" rIns="0" bIns="0" rtlCol="0" anchor="t">
            <a:spAutoFit/>
          </a:bodyPr>
          <a:lstStyle/>
          <a:p>
            <a:pPr algn="just">
              <a:lnSpc>
                <a:spcPts val="4759"/>
              </a:lnSpc>
              <a:spcBef>
                <a:spcPct val="0"/>
              </a:spcBef>
            </a:pPr>
            <a:r>
              <a:rPr lang="en-US" sz="3399" b="1">
                <a:solidFill>
                  <a:srgbClr val="000000"/>
                </a:solidFill>
                <a:latin typeface="Times New Roman Bold"/>
                <a:ea typeface="Times New Roman Bold"/>
                <a:cs typeface="Times New Roman Bold"/>
                <a:sym typeface="Times New Roman Bold"/>
              </a:rPr>
              <a:t>Anomaly detection: </a:t>
            </a:r>
            <a:r>
              <a:rPr lang="en-US" sz="3399">
                <a:solidFill>
                  <a:srgbClr val="000000"/>
                </a:solidFill>
                <a:latin typeface="Times New Roman"/>
                <a:ea typeface="Times New Roman"/>
                <a:cs typeface="Times New Roman"/>
                <a:sym typeface="Times New Roman"/>
              </a:rPr>
              <a:t>Using a transformer architecture helps retain positional attributes, enabling a Gaussian mixture density network to be used for identifying the coordinates of anomalies.</a:t>
            </a:r>
          </a:p>
        </p:txBody>
      </p:sp>
      <p:sp>
        <p:nvSpPr>
          <p:cNvPr id="5" name="TextBox 5"/>
          <p:cNvSpPr txBox="1"/>
          <p:nvPr/>
        </p:nvSpPr>
        <p:spPr>
          <a:xfrm>
            <a:off x="3743846" y="-200025"/>
            <a:ext cx="12105754" cy="823559"/>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Times New Roman Bold"/>
                <a:ea typeface="Times New Roman Bold"/>
                <a:cs typeface="Times New Roman Bold"/>
                <a:sym typeface="Times New Roman Bold"/>
              </a:rPr>
              <a:t>Some applications of Vision Transformer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stretch>
              <a:fillRect/>
            </a:stretch>
          </a:blipFill>
        </p:spPr>
      </p:sp>
      <p:sp>
        <p:nvSpPr>
          <p:cNvPr id="3" name="TextBox 3"/>
          <p:cNvSpPr txBox="1"/>
          <p:nvPr/>
        </p:nvSpPr>
        <p:spPr>
          <a:xfrm>
            <a:off x="7864226" y="-200025"/>
            <a:ext cx="3337173" cy="823559"/>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Times New Roman Bold"/>
                <a:ea typeface="Times New Roman Bold"/>
                <a:cs typeface="Times New Roman Bold"/>
                <a:sym typeface="Times New Roman Bold"/>
              </a:rPr>
              <a:t>Summary</a:t>
            </a:r>
          </a:p>
        </p:txBody>
      </p:sp>
      <p:sp>
        <p:nvSpPr>
          <p:cNvPr id="4" name="TextBox 4"/>
          <p:cNvSpPr txBox="1"/>
          <p:nvPr/>
        </p:nvSpPr>
        <p:spPr>
          <a:xfrm>
            <a:off x="1028700" y="895350"/>
            <a:ext cx="16230600" cy="7247890"/>
          </a:xfrm>
          <a:prstGeom prst="rect">
            <a:avLst/>
          </a:prstGeom>
        </p:spPr>
        <p:txBody>
          <a:bodyPr lIns="0" tIns="0" rIns="0" bIns="0" rtlCol="0" anchor="t">
            <a:spAutoFit/>
          </a:bodyPr>
          <a:lstStyle/>
          <a:p>
            <a:pPr algn="just">
              <a:lnSpc>
                <a:spcPts val="4759"/>
              </a:lnSpc>
              <a:spcBef>
                <a:spcPct val="0"/>
              </a:spcBef>
            </a:pPr>
            <a:r>
              <a:rPr lang="en-US" sz="3399" b="1" dirty="0">
                <a:solidFill>
                  <a:srgbClr val="000000"/>
                </a:solidFill>
                <a:latin typeface="Times New Roman Bold"/>
                <a:ea typeface="Times New Roman Bold"/>
                <a:cs typeface="Times New Roman Bold"/>
                <a:sym typeface="Times New Roman Bold"/>
              </a:rPr>
              <a:t>High efficiency</a:t>
            </a:r>
            <a:r>
              <a:rPr lang="en-US" sz="3399" dirty="0">
                <a:solidFill>
                  <a:srgbClr val="000000"/>
                </a:solidFill>
                <a:latin typeface="Times New Roman"/>
                <a:ea typeface="Times New Roman"/>
                <a:cs typeface="Times New Roman"/>
                <a:sym typeface="Times New Roman"/>
              </a:rPr>
              <a:t>: </a:t>
            </a:r>
            <a:r>
              <a:rPr lang="en-US" sz="3399" dirty="0" err="1">
                <a:solidFill>
                  <a:srgbClr val="000000"/>
                </a:solidFill>
                <a:latin typeface="Times New Roman"/>
                <a:ea typeface="Times New Roman"/>
                <a:cs typeface="Times New Roman"/>
                <a:sym typeface="Times New Roman"/>
              </a:rPr>
              <a:t>ViTs</a:t>
            </a:r>
            <a:r>
              <a:rPr lang="en-US" sz="3399" dirty="0">
                <a:solidFill>
                  <a:srgbClr val="000000"/>
                </a:solidFill>
                <a:latin typeface="Times New Roman"/>
                <a:ea typeface="Times New Roman"/>
                <a:cs typeface="Times New Roman"/>
                <a:sym typeface="Times New Roman"/>
              </a:rPr>
              <a:t> have challenged CNNs' dominance in computer vision tasks.</a:t>
            </a:r>
          </a:p>
          <a:p>
            <a:pPr algn="just">
              <a:lnSpc>
                <a:spcPts val="4759"/>
              </a:lnSpc>
              <a:spcBef>
                <a:spcPct val="0"/>
              </a:spcBef>
            </a:pPr>
            <a:r>
              <a:rPr lang="en-US" sz="3399" b="1" dirty="0">
                <a:solidFill>
                  <a:srgbClr val="000000"/>
                </a:solidFill>
                <a:latin typeface="Times New Roman Bold"/>
                <a:ea typeface="Times New Roman Bold"/>
                <a:cs typeface="Times New Roman Bold"/>
                <a:sym typeface="Times New Roman Bold"/>
              </a:rPr>
              <a:t>Large datasets required:</a:t>
            </a:r>
            <a:r>
              <a:rPr lang="en-US" sz="3399" dirty="0">
                <a:solidFill>
                  <a:srgbClr val="000000"/>
                </a:solidFill>
                <a:latin typeface="Times New Roman"/>
                <a:ea typeface="Times New Roman"/>
                <a:cs typeface="Times New Roman"/>
                <a:sym typeface="Times New Roman"/>
              </a:rPr>
              <a:t> </a:t>
            </a:r>
            <a:r>
              <a:rPr lang="en-US" sz="3399" dirty="0" err="1">
                <a:solidFill>
                  <a:srgbClr val="000000"/>
                </a:solidFill>
                <a:latin typeface="Times New Roman"/>
                <a:ea typeface="Times New Roman"/>
                <a:cs typeface="Times New Roman"/>
                <a:sym typeface="Times New Roman"/>
              </a:rPr>
              <a:t>ViTs</a:t>
            </a:r>
            <a:r>
              <a:rPr lang="en-US" sz="3399" dirty="0">
                <a:solidFill>
                  <a:srgbClr val="000000"/>
                </a:solidFill>
                <a:latin typeface="Times New Roman"/>
                <a:ea typeface="Times New Roman"/>
                <a:cs typeface="Times New Roman"/>
                <a:sym typeface="Times New Roman"/>
              </a:rPr>
              <a:t> need substantial data to achieve high accuracy; CNNs often perform better on smaller datasets.</a:t>
            </a:r>
          </a:p>
          <a:p>
            <a:pPr algn="just">
              <a:lnSpc>
                <a:spcPts val="4759"/>
              </a:lnSpc>
              <a:spcBef>
                <a:spcPct val="0"/>
              </a:spcBef>
            </a:pPr>
            <a:r>
              <a:rPr lang="en-US" sz="3399" b="1" dirty="0">
                <a:solidFill>
                  <a:srgbClr val="000000"/>
                </a:solidFill>
                <a:latin typeface="Times New Roman Bold"/>
                <a:ea typeface="Times New Roman Bold"/>
                <a:cs typeface="Times New Roman Bold"/>
                <a:sym typeface="Times New Roman Bold"/>
              </a:rPr>
              <a:t>Faster training:</a:t>
            </a:r>
            <a:r>
              <a:rPr lang="en-US" sz="3399" dirty="0">
                <a:solidFill>
                  <a:srgbClr val="000000"/>
                </a:solidFill>
                <a:latin typeface="Times New Roman"/>
                <a:ea typeface="Times New Roman"/>
                <a:cs typeface="Times New Roman"/>
                <a:sym typeface="Times New Roman"/>
              </a:rPr>
              <a:t> </a:t>
            </a:r>
            <a:r>
              <a:rPr lang="en-US" sz="3399" dirty="0" err="1">
                <a:solidFill>
                  <a:srgbClr val="000000"/>
                </a:solidFill>
                <a:latin typeface="Times New Roman"/>
                <a:ea typeface="Times New Roman"/>
                <a:cs typeface="Times New Roman"/>
                <a:sym typeface="Times New Roman"/>
              </a:rPr>
              <a:t>ViTs</a:t>
            </a:r>
            <a:r>
              <a:rPr lang="en-US" sz="3399" dirty="0">
                <a:solidFill>
                  <a:srgbClr val="000000"/>
                </a:solidFill>
                <a:latin typeface="Times New Roman"/>
                <a:ea typeface="Times New Roman"/>
                <a:cs typeface="Times New Roman"/>
                <a:sym typeface="Times New Roman"/>
              </a:rPr>
              <a:t> train faster compared to CNNs.</a:t>
            </a:r>
          </a:p>
          <a:p>
            <a:pPr algn="just">
              <a:lnSpc>
                <a:spcPts val="4759"/>
              </a:lnSpc>
              <a:spcBef>
                <a:spcPct val="0"/>
              </a:spcBef>
            </a:pPr>
            <a:r>
              <a:rPr lang="en-US" sz="3399" b="1" dirty="0">
                <a:solidFill>
                  <a:srgbClr val="000000"/>
                </a:solidFill>
                <a:latin typeface="Times New Roman Bold"/>
                <a:ea typeface="Times New Roman Bold"/>
                <a:cs typeface="Times New Roman Bold"/>
                <a:sym typeface="Times New Roman Bold"/>
              </a:rPr>
              <a:t>Self-attention:</a:t>
            </a:r>
            <a:r>
              <a:rPr lang="en-US" sz="3399" dirty="0">
                <a:solidFill>
                  <a:srgbClr val="000000"/>
                </a:solidFill>
                <a:latin typeface="Times New Roman"/>
                <a:ea typeface="Times New Roman"/>
                <a:cs typeface="Times New Roman"/>
                <a:sym typeface="Times New Roman"/>
              </a:rPr>
              <a:t> Enables deeper understanding and easier visualization, whereas CNNs are more challenging in this regard.</a:t>
            </a:r>
          </a:p>
          <a:p>
            <a:pPr algn="just">
              <a:lnSpc>
                <a:spcPts val="4759"/>
              </a:lnSpc>
              <a:spcBef>
                <a:spcPct val="0"/>
              </a:spcBef>
            </a:pPr>
            <a:r>
              <a:rPr lang="en-US" sz="3399" b="1" dirty="0">
                <a:solidFill>
                  <a:srgbClr val="000000"/>
                </a:solidFill>
                <a:latin typeface="Times New Roman Bold"/>
                <a:ea typeface="Times New Roman Bold"/>
                <a:cs typeface="Times New Roman Bold"/>
                <a:sym typeface="Times New Roman Bold"/>
              </a:rPr>
              <a:t>Simpler deployment:</a:t>
            </a:r>
            <a:r>
              <a:rPr lang="en-US" sz="3399" dirty="0">
                <a:solidFill>
                  <a:srgbClr val="000000"/>
                </a:solidFill>
                <a:latin typeface="Times New Roman"/>
                <a:ea typeface="Times New Roman"/>
                <a:cs typeface="Times New Roman"/>
                <a:sym typeface="Times New Roman"/>
              </a:rPr>
              <a:t> CNNs are easier to implement, though Transformers are becoming increasingly popular.</a:t>
            </a:r>
          </a:p>
          <a:p>
            <a:pPr algn="just">
              <a:lnSpc>
                <a:spcPts val="4759"/>
              </a:lnSpc>
              <a:spcBef>
                <a:spcPct val="0"/>
              </a:spcBef>
            </a:pPr>
            <a:r>
              <a:rPr lang="en-US" sz="3399" b="1" dirty="0">
                <a:solidFill>
                  <a:srgbClr val="000000"/>
                </a:solidFill>
                <a:latin typeface="Times New Roman Bold"/>
                <a:ea typeface="Times New Roman Bold"/>
                <a:cs typeface="Times New Roman Bold"/>
                <a:sym typeface="Times New Roman Bold"/>
              </a:rPr>
              <a:t>Great potential:</a:t>
            </a:r>
            <a:r>
              <a:rPr lang="en-US" sz="3399" dirty="0">
                <a:solidFill>
                  <a:srgbClr val="000000"/>
                </a:solidFill>
                <a:latin typeface="Times New Roman"/>
                <a:ea typeface="Times New Roman"/>
                <a:cs typeface="Times New Roman"/>
                <a:sym typeface="Times New Roman"/>
              </a:rPr>
              <a:t> Google’s </a:t>
            </a:r>
            <a:r>
              <a:rPr lang="en-US" sz="3399" dirty="0" err="1">
                <a:solidFill>
                  <a:srgbClr val="000000"/>
                </a:solidFill>
                <a:latin typeface="Times New Roman"/>
                <a:ea typeface="Times New Roman"/>
                <a:cs typeface="Times New Roman"/>
                <a:sym typeface="Times New Roman"/>
              </a:rPr>
              <a:t>ViT-MoE</a:t>
            </a:r>
            <a:r>
              <a:rPr lang="en-US" sz="3399" dirty="0">
                <a:solidFill>
                  <a:srgbClr val="000000"/>
                </a:solidFill>
                <a:latin typeface="Times New Roman"/>
                <a:ea typeface="Times New Roman"/>
                <a:cs typeface="Times New Roman"/>
                <a:sym typeface="Times New Roman"/>
              </a:rPr>
              <a:t> (15 billion parameters) set a record for ImageNet-1K classification.</a:t>
            </a:r>
          </a:p>
          <a:p>
            <a:pPr algn="just">
              <a:lnSpc>
                <a:spcPts val="4759"/>
              </a:lnSpc>
              <a:spcBef>
                <a:spcPct val="0"/>
              </a:spcBef>
            </a:pPr>
            <a:r>
              <a:rPr lang="en-US" sz="3399" b="1" dirty="0">
                <a:solidFill>
                  <a:srgbClr val="000000"/>
                </a:solidFill>
                <a:latin typeface="Times New Roman Bold"/>
                <a:ea typeface="Times New Roman Bold"/>
                <a:cs typeface="Times New Roman Bold"/>
                <a:sym typeface="Times New Roman Bold"/>
              </a:rPr>
              <a:t>Future development:</a:t>
            </a:r>
            <a:r>
              <a:rPr lang="en-US" sz="3399" dirty="0">
                <a:solidFill>
                  <a:srgbClr val="000000"/>
                </a:solidFill>
                <a:latin typeface="Times New Roman"/>
                <a:ea typeface="Times New Roman"/>
                <a:cs typeface="Times New Roman"/>
                <a:sym typeface="Times New Roman"/>
              </a:rPr>
              <a:t> </a:t>
            </a:r>
            <a:r>
              <a:rPr lang="en-US" sz="3399" dirty="0" err="1">
                <a:solidFill>
                  <a:srgbClr val="000000"/>
                </a:solidFill>
                <a:latin typeface="Times New Roman"/>
                <a:ea typeface="Times New Roman"/>
                <a:cs typeface="Times New Roman"/>
                <a:sym typeface="Times New Roman"/>
              </a:rPr>
              <a:t>ViTs</a:t>
            </a:r>
            <a:r>
              <a:rPr lang="en-US" sz="3399" dirty="0">
                <a:solidFill>
                  <a:srgbClr val="000000"/>
                </a:solidFill>
                <a:latin typeface="Times New Roman"/>
                <a:ea typeface="Times New Roman"/>
                <a:cs typeface="Times New Roman"/>
                <a:sym typeface="Times New Roman"/>
              </a:rPr>
              <a:t> continue to evolve, enhancing performance and expanding applications in image processing.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5077750" y="-171450"/>
            <a:ext cx="8639522"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INTRODUCTION TO CNN</a:t>
            </a:r>
          </a:p>
        </p:txBody>
      </p:sp>
      <p:sp>
        <p:nvSpPr>
          <p:cNvPr id="4" name="TextBox 4"/>
          <p:cNvSpPr txBox="1"/>
          <p:nvPr/>
        </p:nvSpPr>
        <p:spPr>
          <a:xfrm>
            <a:off x="1028700" y="1868789"/>
            <a:ext cx="16230600" cy="8337423"/>
          </a:xfrm>
          <a:prstGeom prst="rect">
            <a:avLst/>
          </a:prstGeom>
        </p:spPr>
        <p:txBody>
          <a:bodyPr lIns="0" tIns="0" rIns="0" bIns="0" rtlCol="0" anchor="t">
            <a:spAutoFit/>
          </a:bodyPr>
          <a:lstStyle/>
          <a:p>
            <a:pPr algn="l">
              <a:lnSpc>
                <a:spcPts val="4416"/>
              </a:lnSpc>
            </a:pPr>
            <a:r>
              <a:rPr lang="en-US" sz="3200" spc="313">
                <a:solidFill>
                  <a:srgbClr val="231F20"/>
                </a:solidFill>
                <a:latin typeface="Times New Roman"/>
                <a:ea typeface="Times New Roman"/>
                <a:cs typeface="Times New Roman"/>
                <a:sym typeface="Times New Roman"/>
              </a:rPr>
              <a:t>2006: Geoffrey Hinton introduced Deep Belief Networks (DBN), reviving interest in deep learning networks.</a:t>
            </a:r>
          </a:p>
          <a:p>
            <a:pPr algn="l">
              <a:lnSpc>
                <a:spcPts val="4416"/>
              </a:lnSpc>
            </a:pPr>
            <a:endParaRPr lang="en-US" sz="3200" spc="313">
              <a:solidFill>
                <a:srgbClr val="231F20"/>
              </a:solidFill>
              <a:latin typeface="Times New Roman"/>
              <a:ea typeface="Times New Roman"/>
              <a:cs typeface="Times New Roman"/>
              <a:sym typeface="Times New Roman"/>
            </a:endParaRPr>
          </a:p>
          <a:p>
            <a:pPr algn="l">
              <a:lnSpc>
                <a:spcPts val="4416"/>
              </a:lnSpc>
            </a:pPr>
            <a:r>
              <a:rPr lang="en-US" sz="3200" spc="313">
                <a:solidFill>
                  <a:srgbClr val="231F20"/>
                </a:solidFill>
                <a:latin typeface="Times New Roman"/>
                <a:ea typeface="Times New Roman"/>
                <a:cs typeface="Times New Roman"/>
                <a:sym typeface="Times New Roman"/>
              </a:rPr>
              <a:t>2009: The ImageNet dataset was released, providing a large collection of labeled images that accelerated the development of deep learning models.</a:t>
            </a:r>
          </a:p>
          <a:p>
            <a:pPr algn="l">
              <a:lnSpc>
                <a:spcPts val="4416"/>
              </a:lnSpc>
            </a:pPr>
            <a:endParaRPr lang="en-US" sz="3200" spc="313">
              <a:solidFill>
                <a:srgbClr val="231F20"/>
              </a:solidFill>
              <a:latin typeface="Times New Roman"/>
              <a:ea typeface="Times New Roman"/>
              <a:cs typeface="Times New Roman"/>
              <a:sym typeface="Times New Roman"/>
            </a:endParaRPr>
          </a:p>
          <a:p>
            <a:pPr algn="l">
              <a:lnSpc>
                <a:spcPts val="4416"/>
              </a:lnSpc>
            </a:pPr>
            <a:r>
              <a:rPr lang="en-US" sz="3200" spc="313">
                <a:solidFill>
                  <a:srgbClr val="231F20"/>
                </a:solidFill>
                <a:latin typeface="Times New Roman"/>
                <a:ea typeface="Times New Roman"/>
                <a:cs typeface="Times New Roman"/>
                <a:sym typeface="Times New Roman"/>
              </a:rPr>
              <a:t>2012: AlexNet won the ImageNet competition, reducing error rates by 10% compared to the best previous methods, confirming the power of CNN.</a:t>
            </a:r>
          </a:p>
          <a:p>
            <a:pPr algn="l">
              <a:lnSpc>
                <a:spcPts val="4416"/>
              </a:lnSpc>
            </a:pPr>
            <a:endParaRPr lang="en-US" sz="3200" spc="313">
              <a:solidFill>
                <a:srgbClr val="231F20"/>
              </a:solidFill>
              <a:latin typeface="Times New Roman"/>
              <a:ea typeface="Times New Roman"/>
              <a:cs typeface="Times New Roman"/>
              <a:sym typeface="Times New Roman"/>
            </a:endParaRPr>
          </a:p>
          <a:p>
            <a:pPr algn="l">
              <a:lnSpc>
                <a:spcPts val="4416"/>
              </a:lnSpc>
            </a:pPr>
            <a:r>
              <a:rPr lang="en-US" sz="3200" spc="313">
                <a:solidFill>
                  <a:srgbClr val="231F20"/>
                </a:solidFill>
                <a:latin typeface="Times New Roman"/>
                <a:ea typeface="Times New Roman"/>
                <a:cs typeface="Times New Roman"/>
                <a:sym typeface="Times New Roman"/>
              </a:rPr>
              <a:t>2014: The introduction of VGGNet and GoogleNet improved the depth and efficiency of CNN.</a:t>
            </a:r>
          </a:p>
          <a:p>
            <a:pPr algn="l">
              <a:lnSpc>
                <a:spcPts val="4416"/>
              </a:lnSpc>
            </a:pPr>
            <a:endParaRPr lang="en-US" sz="3200" spc="313">
              <a:solidFill>
                <a:srgbClr val="231F20"/>
              </a:solidFill>
              <a:latin typeface="Times New Roman"/>
              <a:ea typeface="Times New Roman"/>
              <a:cs typeface="Times New Roman"/>
              <a:sym typeface="Times New Roman"/>
            </a:endParaRPr>
          </a:p>
          <a:p>
            <a:pPr algn="l">
              <a:lnSpc>
                <a:spcPts val="4416"/>
              </a:lnSpc>
              <a:spcBef>
                <a:spcPct val="0"/>
              </a:spcBef>
            </a:pPr>
            <a:r>
              <a:rPr lang="en-US" sz="3200" spc="313">
                <a:solidFill>
                  <a:srgbClr val="231F20"/>
                </a:solidFill>
                <a:latin typeface="Times New Roman"/>
                <a:ea typeface="Times New Roman"/>
                <a:cs typeface="Times New Roman"/>
                <a:sym typeface="Times New Roman"/>
              </a:rPr>
              <a:t>2015: ResNet (Residual Networks), introduced by Microsoft, enabled the training of extremely deep networks (hundreds of layers) without vanishing gradients.</a:t>
            </a:r>
          </a:p>
        </p:txBody>
      </p:sp>
      <p:sp>
        <p:nvSpPr>
          <p:cNvPr id="5" name="TextBox 5"/>
          <p:cNvSpPr txBox="1"/>
          <p:nvPr/>
        </p:nvSpPr>
        <p:spPr>
          <a:xfrm>
            <a:off x="0" y="740008"/>
            <a:ext cx="8473468" cy="662940"/>
          </a:xfrm>
          <a:prstGeom prst="rect">
            <a:avLst/>
          </a:prstGeom>
        </p:spPr>
        <p:txBody>
          <a:bodyPr lIns="0" tIns="0" rIns="0" bIns="0" rtlCol="0" anchor="t">
            <a:spAutoFit/>
          </a:bodyPr>
          <a:lstStyle/>
          <a:p>
            <a:pPr algn="l">
              <a:lnSpc>
                <a:spcPts val="4830"/>
              </a:lnSpc>
              <a:spcBef>
                <a:spcPct val="0"/>
              </a:spcBef>
            </a:pPr>
            <a:r>
              <a:rPr lang="en-US" sz="3500" i="1" spc="343">
                <a:solidFill>
                  <a:srgbClr val="FF3131"/>
                </a:solidFill>
                <a:latin typeface="Arial Italics"/>
                <a:ea typeface="Arial Italics"/>
                <a:cs typeface="Arial Italics"/>
                <a:sym typeface="Arial Italics"/>
              </a:rPr>
              <a:t>2. Other Key Milestones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108"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stretch>
              <a:fillRect/>
            </a:stretch>
          </a:blipFill>
        </p:spPr>
      </p:sp>
      <p:sp>
        <p:nvSpPr>
          <p:cNvPr id="3" name="TextBox 3"/>
          <p:cNvSpPr txBox="1"/>
          <p:nvPr/>
        </p:nvSpPr>
        <p:spPr>
          <a:xfrm>
            <a:off x="8111877" y="-200025"/>
            <a:ext cx="2064246" cy="958850"/>
          </a:xfrm>
          <a:prstGeom prst="rect">
            <a:avLst/>
          </a:prstGeom>
        </p:spPr>
        <p:txBody>
          <a:bodyPr lIns="0" tIns="0" rIns="0" bIns="0" rtlCol="0" anchor="t">
            <a:spAutoFit/>
          </a:bodyPr>
          <a:lstStyle/>
          <a:p>
            <a:pPr algn="ctr">
              <a:lnSpc>
                <a:spcPts val="7000"/>
              </a:lnSpc>
            </a:pPr>
            <a:r>
              <a:rPr lang="en-US" sz="5000" b="1">
                <a:solidFill>
                  <a:srgbClr val="000000"/>
                </a:solidFill>
                <a:latin typeface="Times New Roman Bold"/>
                <a:ea typeface="Times New Roman Bold"/>
                <a:cs typeface="Times New Roman Bold"/>
                <a:sym typeface="Times New Roman Bold"/>
              </a:rPr>
              <a:t>DEMO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0" y="2485623"/>
            <a:ext cx="9760998" cy="7411212"/>
          </a:xfrm>
          <a:prstGeom prst="rect">
            <a:avLst/>
          </a:prstGeom>
        </p:spPr>
        <p:txBody>
          <a:bodyPr lIns="0" tIns="0" rIns="0" bIns="0" rtlCol="0" anchor="t">
            <a:spAutoFit/>
          </a:bodyPr>
          <a:lstStyle/>
          <a:p>
            <a:pPr marL="712470" lvl="1" indent="-356235" algn="l">
              <a:lnSpc>
                <a:spcPts val="4554"/>
              </a:lnSpc>
              <a:buFont typeface="Arial"/>
              <a:buChar char="•"/>
            </a:pPr>
            <a:r>
              <a:rPr lang="en-US" sz="3300" spc="323">
                <a:solidFill>
                  <a:srgbClr val="231F20"/>
                </a:solidFill>
                <a:latin typeface="DM Sans"/>
                <a:ea typeface="DM Sans"/>
                <a:cs typeface="DM Sans"/>
                <a:sym typeface="DM Sans"/>
              </a:rPr>
              <a:t>CNNs automatically find the most relevant features from data without manual intervention.</a:t>
            </a:r>
          </a:p>
          <a:p>
            <a:pPr algn="l">
              <a:lnSpc>
                <a:spcPts val="4554"/>
              </a:lnSpc>
            </a:pPr>
            <a:endParaRPr lang="en-US" sz="3300" spc="323">
              <a:solidFill>
                <a:srgbClr val="231F20"/>
              </a:solidFill>
              <a:latin typeface="DM Sans"/>
              <a:ea typeface="DM Sans"/>
              <a:cs typeface="DM Sans"/>
              <a:sym typeface="DM Sans"/>
            </a:endParaRPr>
          </a:p>
          <a:p>
            <a:pPr marL="712470" lvl="1" indent="-356235" algn="l">
              <a:lnSpc>
                <a:spcPts val="4554"/>
              </a:lnSpc>
              <a:buFont typeface="Arial"/>
              <a:buChar char="•"/>
            </a:pPr>
            <a:r>
              <a:rPr lang="en-US" sz="3300" spc="323">
                <a:solidFill>
                  <a:srgbClr val="231F20"/>
                </a:solidFill>
                <a:latin typeface="DM Sans"/>
                <a:ea typeface="DM Sans"/>
                <a:cs typeface="DM Sans"/>
                <a:sym typeface="DM Sans"/>
              </a:rPr>
              <a:t>Thanks to parameter sharing and local processing via convolution, CNN models are computationally more efficient than other models such as FNN or MLP.</a:t>
            </a:r>
          </a:p>
          <a:p>
            <a:pPr algn="l">
              <a:lnSpc>
                <a:spcPts val="4554"/>
              </a:lnSpc>
            </a:pPr>
            <a:endParaRPr lang="en-US" sz="3300" spc="323">
              <a:solidFill>
                <a:srgbClr val="231F20"/>
              </a:solidFill>
              <a:latin typeface="DM Sans"/>
              <a:ea typeface="DM Sans"/>
              <a:cs typeface="DM Sans"/>
              <a:sym typeface="DM Sans"/>
            </a:endParaRPr>
          </a:p>
          <a:p>
            <a:pPr marL="712470" lvl="1" indent="-356235" algn="l">
              <a:lnSpc>
                <a:spcPts val="4554"/>
              </a:lnSpc>
              <a:spcBef>
                <a:spcPct val="0"/>
              </a:spcBef>
              <a:buFont typeface="Arial"/>
              <a:buChar char="•"/>
            </a:pPr>
            <a:r>
              <a:rPr lang="en-US" sz="3300" spc="323">
                <a:solidFill>
                  <a:srgbClr val="231F20"/>
                </a:solidFill>
                <a:latin typeface="DM Sans"/>
                <a:ea typeface="DM Sans"/>
                <a:cs typeface="DM Sans"/>
                <a:sym typeface="DM Sans"/>
              </a:rPr>
              <a:t>Can be applied to many types of data such as images, audio, video, and even text.</a:t>
            </a:r>
          </a:p>
        </p:txBody>
      </p:sp>
      <p:sp>
        <p:nvSpPr>
          <p:cNvPr id="4" name="TextBox 4"/>
          <p:cNvSpPr txBox="1"/>
          <p:nvPr/>
        </p:nvSpPr>
        <p:spPr>
          <a:xfrm>
            <a:off x="5082484" y="-171450"/>
            <a:ext cx="8639522"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INTRODUCTION TO CNN</a:t>
            </a:r>
          </a:p>
        </p:txBody>
      </p:sp>
      <p:sp>
        <p:nvSpPr>
          <p:cNvPr id="5" name="TextBox 5"/>
          <p:cNvSpPr txBox="1"/>
          <p:nvPr/>
        </p:nvSpPr>
        <p:spPr>
          <a:xfrm>
            <a:off x="10164968" y="2866220"/>
            <a:ext cx="7854628" cy="5696712"/>
          </a:xfrm>
          <a:prstGeom prst="rect">
            <a:avLst/>
          </a:prstGeom>
        </p:spPr>
        <p:txBody>
          <a:bodyPr lIns="0" tIns="0" rIns="0" bIns="0" rtlCol="0" anchor="t">
            <a:spAutoFit/>
          </a:bodyPr>
          <a:lstStyle/>
          <a:p>
            <a:pPr marL="712470" lvl="1" indent="-356235" algn="l">
              <a:lnSpc>
                <a:spcPts val="4554"/>
              </a:lnSpc>
              <a:buFont typeface="Arial"/>
              <a:buChar char="•"/>
            </a:pPr>
            <a:r>
              <a:rPr lang="en-US" sz="3300" spc="323">
                <a:solidFill>
                  <a:srgbClr val="231F20"/>
                </a:solidFill>
                <a:latin typeface="DM Sans"/>
                <a:ea typeface="DM Sans"/>
                <a:cs typeface="DM Sans"/>
                <a:sym typeface="DM Sans"/>
              </a:rPr>
              <a:t>CNN requires large datasets to perform well.</a:t>
            </a:r>
          </a:p>
          <a:p>
            <a:pPr algn="l">
              <a:lnSpc>
                <a:spcPts val="4554"/>
              </a:lnSpc>
            </a:pPr>
            <a:endParaRPr lang="en-US" sz="3300" spc="323">
              <a:solidFill>
                <a:srgbClr val="231F20"/>
              </a:solidFill>
              <a:latin typeface="DM Sans"/>
              <a:ea typeface="DM Sans"/>
              <a:cs typeface="DM Sans"/>
              <a:sym typeface="DM Sans"/>
            </a:endParaRPr>
          </a:p>
          <a:p>
            <a:pPr marL="712470" lvl="1" indent="-356235" algn="l">
              <a:lnSpc>
                <a:spcPts val="4554"/>
              </a:lnSpc>
              <a:buFont typeface="Arial"/>
              <a:buChar char="•"/>
            </a:pPr>
            <a:r>
              <a:rPr lang="en-US" sz="3300" u="none" strike="noStrike" spc="323">
                <a:solidFill>
                  <a:srgbClr val="231F20"/>
                </a:solidFill>
                <a:latin typeface="DM Sans"/>
                <a:ea typeface="DM Sans"/>
                <a:cs typeface="DM Sans"/>
                <a:sym typeface="DM Sans"/>
              </a:rPr>
              <a:t>Training a deep CNN often requires significant computational resources.</a:t>
            </a:r>
          </a:p>
          <a:p>
            <a:pPr algn="l">
              <a:lnSpc>
                <a:spcPts val="4554"/>
              </a:lnSpc>
              <a:spcBef>
                <a:spcPct val="0"/>
              </a:spcBef>
            </a:pPr>
            <a:endParaRPr lang="en-US" sz="3300" u="none" strike="noStrike" spc="323">
              <a:solidFill>
                <a:srgbClr val="231F20"/>
              </a:solidFill>
              <a:latin typeface="DM Sans"/>
              <a:ea typeface="DM Sans"/>
              <a:cs typeface="DM Sans"/>
              <a:sym typeface="DM Sans"/>
            </a:endParaRPr>
          </a:p>
          <a:p>
            <a:pPr marL="712470" lvl="1" indent="-356235" algn="l">
              <a:lnSpc>
                <a:spcPts val="4554"/>
              </a:lnSpc>
              <a:spcBef>
                <a:spcPct val="0"/>
              </a:spcBef>
              <a:buFont typeface="Arial"/>
              <a:buChar char="•"/>
            </a:pPr>
            <a:r>
              <a:rPr lang="en-US" sz="3300" u="none" strike="noStrike" spc="323">
                <a:solidFill>
                  <a:srgbClr val="231F20"/>
                </a:solidFill>
                <a:latin typeface="DM Sans"/>
                <a:ea typeface="DM Sans"/>
                <a:cs typeface="DM Sans"/>
                <a:sym typeface="DM Sans"/>
              </a:rPr>
              <a:t>It is challenging to understand the logic behind CNN decisions.</a:t>
            </a:r>
          </a:p>
        </p:txBody>
      </p:sp>
      <p:sp>
        <p:nvSpPr>
          <p:cNvPr id="6" name="TextBox 6"/>
          <p:cNvSpPr txBox="1"/>
          <p:nvPr/>
        </p:nvSpPr>
        <p:spPr>
          <a:xfrm>
            <a:off x="2913535" y="1535584"/>
            <a:ext cx="4337898" cy="756285"/>
          </a:xfrm>
          <a:prstGeom prst="rect">
            <a:avLst/>
          </a:prstGeom>
        </p:spPr>
        <p:txBody>
          <a:bodyPr lIns="0" tIns="0" rIns="0" bIns="0" rtlCol="0" anchor="t">
            <a:spAutoFit/>
          </a:bodyPr>
          <a:lstStyle/>
          <a:p>
            <a:pPr algn="l">
              <a:lnSpc>
                <a:spcPts val="5519"/>
              </a:lnSpc>
              <a:spcBef>
                <a:spcPct val="0"/>
              </a:spcBef>
            </a:pPr>
            <a:r>
              <a:rPr lang="en-US" sz="3999" spc="391">
                <a:solidFill>
                  <a:srgbClr val="FF3131"/>
                </a:solidFill>
                <a:latin typeface="Times New Roman"/>
                <a:ea typeface="Times New Roman"/>
                <a:cs typeface="Times New Roman"/>
                <a:sym typeface="Times New Roman"/>
              </a:rPr>
              <a:t>ADVANTAGES</a:t>
            </a:r>
          </a:p>
        </p:txBody>
      </p:sp>
      <p:sp>
        <p:nvSpPr>
          <p:cNvPr id="7" name="AutoShape 7"/>
          <p:cNvSpPr/>
          <p:nvPr/>
        </p:nvSpPr>
        <p:spPr>
          <a:xfrm flipV="1">
            <a:off x="9933171" y="1938745"/>
            <a:ext cx="59624" cy="7957947"/>
          </a:xfrm>
          <a:prstGeom prst="line">
            <a:avLst/>
          </a:prstGeom>
          <a:ln w="38100" cap="flat">
            <a:solidFill>
              <a:srgbClr val="000000"/>
            </a:solidFill>
            <a:prstDash val="solid"/>
            <a:headEnd type="none" w="sm" len="sm"/>
            <a:tailEnd type="none" w="sm" len="sm"/>
          </a:ln>
        </p:spPr>
      </p:sp>
      <p:sp>
        <p:nvSpPr>
          <p:cNvPr id="8" name="TextBox 8"/>
          <p:cNvSpPr txBox="1"/>
          <p:nvPr/>
        </p:nvSpPr>
        <p:spPr>
          <a:xfrm>
            <a:off x="0" y="630555"/>
            <a:ext cx="10164968" cy="662940"/>
          </a:xfrm>
          <a:prstGeom prst="rect">
            <a:avLst/>
          </a:prstGeom>
        </p:spPr>
        <p:txBody>
          <a:bodyPr lIns="0" tIns="0" rIns="0" bIns="0" rtlCol="0" anchor="t">
            <a:spAutoFit/>
          </a:bodyPr>
          <a:lstStyle/>
          <a:p>
            <a:pPr algn="l">
              <a:lnSpc>
                <a:spcPts val="4830"/>
              </a:lnSpc>
              <a:spcBef>
                <a:spcPct val="0"/>
              </a:spcBef>
            </a:pPr>
            <a:r>
              <a:rPr lang="en-US" sz="3500" i="1" spc="343">
                <a:solidFill>
                  <a:srgbClr val="FF3131"/>
                </a:solidFill>
                <a:latin typeface="Arial Italics"/>
                <a:ea typeface="Arial Italics"/>
                <a:cs typeface="Arial Italics"/>
                <a:sym typeface="Arial Italics"/>
              </a:rPr>
              <a:t>3. Advantages and Disadvantages of CNN</a:t>
            </a:r>
          </a:p>
        </p:txBody>
      </p:sp>
      <p:sp>
        <p:nvSpPr>
          <p:cNvPr id="9" name="TextBox 9"/>
          <p:cNvSpPr txBox="1"/>
          <p:nvPr/>
        </p:nvSpPr>
        <p:spPr>
          <a:xfrm>
            <a:off x="11868530" y="1535584"/>
            <a:ext cx="5390770" cy="756285"/>
          </a:xfrm>
          <a:prstGeom prst="rect">
            <a:avLst/>
          </a:prstGeom>
        </p:spPr>
        <p:txBody>
          <a:bodyPr lIns="0" tIns="0" rIns="0" bIns="0" rtlCol="0" anchor="t">
            <a:spAutoFit/>
          </a:bodyPr>
          <a:lstStyle/>
          <a:p>
            <a:pPr algn="l">
              <a:lnSpc>
                <a:spcPts val="5519"/>
              </a:lnSpc>
              <a:spcBef>
                <a:spcPct val="0"/>
              </a:spcBef>
            </a:pPr>
            <a:r>
              <a:rPr lang="en-US" sz="3999" spc="391">
                <a:solidFill>
                  <a:srgbClr val="FF3131"/>
                </a:solidFill>
                <a:latin typeface="Times New Roman"/>
                <a:ea typeface="Times New Roman"/>
                <a:cs typeface="Times New Roman"/>
                <a:sym typeface="Times New Roman"/>
              </a:rPr>
              <a:t>DISADVANTAGES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5082484" y="-171450"/>
            <a:ext cx="8639522"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INTRODUCTION TO CNN</a:t>
            </a:r>
          </a:p>
        </p:txBody>
      </p:sp>
      <p:sp>
        <p:nvSpPr>
          <p:cNvPr id="4" name="TextBox 4"/>
          <p:cNvSpPr txBox="1"/>
          <p:nvPr/>
        </p:nvSpPr>
        <p:spPr>
          <a:xfrm>
            <a:off x="0" y="578635"/>
            <a:ext cx="10164968" cy="662940"/>
          </a:xfrm>
          <a:prstGeom prst="rect">
            <a:avLst/>
          </a:prstGeom>
        </p:spPr>
        <p:txBody>
          <a:bodyPr lIns="0" tIns="0" rIns="0" bIns="0" rtlCol="0" anchor="t">
            <a:spAutoFit/>
          </a:bodyPr>
          <a:lstStyle/>
          <a:p>
            <a:pPr algn="l">
              <a:lnSpc>
                <a:spcPts val="4830"/>
              </a:lnSpc>
              <a:spcBef>
                <a:spcPct val="0"/>
              </a:spcBef>
            </a:pPr>
            <a:r>
              <a:rPr lang="en-US" sz="3500" i="1" spc="343">
                <a:solidFill>
                  <a:srgbClr val="FF3131"/>
                </a:solidFill>
                <a:latin typeface="Arial Italics"/>
                <a:ea typeface="Arial Italics"/>
                <a:cs typeface="Arial Italics"/>
                <a:sym typeface="Arial Italics"/>
              </a:rPr>
              <a:t>4. Applications of CNN in Modern Life</a:t>
            </a:r>
          </a:p>
        </p:txBody>
      </p:sp>
      <p:grpSp>
        <p:nvGrpSpPr>
          <p:cNvPr id="5" name="Group 5"/>
          <p:cNvGrpSpPr/>
          <p:nvPr/>
        </p:nvGrpSpPr>
        <p:grpSpPr>
          <a:xfrm>
            <a:off x="0" y="1280449"/>
            <a:ext cx="5597923" cy="3229081"/>
            <a:chOff x="0" y="0"/>
            <a:chExt cx="4199545" cy="2422447"/>
          </a:xfrm>
        </p:grpSpPr>
        <p:sp>
          <p:nvSpPr>
            <p:cNvPr id="6" name="Freeform 6"/>
            <p:cNvSpPr/>
            <p:nvPr/>
          </p:nvSpPr>
          <p:spPr>
            <a:xfrm>
              <a:off x="0" y="0"/>
              <a:ext cx="4199545" cy="2422447"/>
            </a:xfrm>
            <a:custGeom>
              <a:avLst/>
              <a:gdLst/>
              <a:ahLst/>
              <a:cxnLst/>
              <a:rect l="l" t="t" r="r" b="b"/>
              <a:pathLst>
                <a:path w="4199545" h="2422447">
                  <a:moveTo>
                    <a:pt x="4075085" y="2422447"/>
                  </a:moveTo>
                  <a:lnTo>
                    <a:pt x="124460" y="2422447"/>
                  </a:lnTo>
                  <a:cubicBezTo>
                    <a:pt x="55880" y="2422447"/>
                    <a:pt x="0" y="2366567"/>
                    <a:pt x="0" y="2297987"/>
                  </a:cubicBezTo>
                  <a:lnTo>
                    <a:pt x="0" y="124460"/>
                  </a:lnTo>
                  <a:cubicBezTo>
                    <a:pt x="0" y="55880"/>
                    <a:pt x="55880" y="0"/>
                    <a:pt x="124460" y="0"/>
                  </a:cubicBezTo>
                  <a:lnTo>
                    <a:pt x="4075085" y="0"/>
                  </a:lnTo>
                  <a:cubicBezTo>
                    <a:pt x="4143665" y="0"/>
                    <a:pt x="4199545" y="55880"/>
                    <a:pt x="4199545" y="124460"/>
                  </a:cubicBezTo>
                  <a:lnTo>
                    <a:pt x="4199545" y="2297987"/>
                  </a:lnTo>
                  <a:cubicBezTo>
                    <a:pt x="4199545" y="2366567"/>
                    <a:pt x="4143665" y="2422447"/>
                    <a:pt x="4075085" y="2422447"/>
                  </a:cubicBezTo>
                  <a:close/>
                </a:path>
              </a:pathLst>
            </a:custGeom>
            <a:solidFill>
              <a:srgbClr val="F3F5F6"/>
            </a:solidFill>
          </p:spPr>
        </p:sp>
      </p:grpSp>
      <p:sp>
        <p:nvSpPr>
          <p:cNvPr id="7" name="TextBox 7"/>
          <p:cNvSpPr txBox="1"/>
          <p:nvPr/>
        </p:nvSpPr>
        <p:spPr>
          <a:xfrm>
            <a:off x="376604" y="2405676"/>
            <a:ext cx="4731157" cy="2038350"/>
          </a:xfrm>
          <a:prstGeom prst="rect">
            <a:avLst/>
          </a:prstGeom>
        </p:spPr>
        <p:txBody>
          <a:bodyPr lIns="0" tIns="0" rIns="0" bIns="0" rtlCol="0" anchor="t">
            <a:spAutoFit/>
          </a:bodyPr>
          <a:lstStyle/>
          <a:p>
            <a:pPr marL="647700" lvl="1" indent="-323850" algn="l">
              <a:lnSpc>
                <a:spcPts val="3900"/>
              </a:lnSpc>
              <a:buFont typeface="Arial"/>
              <a:buChar char="•"/>
            </a:pPr>
            <a:r>
              <a:rPr lang="en-US" sz="3000" spc="294">
                <a:solidFill>
                  <a:srgbClr val="231F20"/>
                </a:solidFill>
                <a:latin typeface="Times New Roman"/>
                <a:ea typeface="Times New Roman"/>
                <a:cs typeface="Times New Roman"/>
                <a:sym typeface="Times New Roman"/>
              </a:rPr>
              <a:t>Face Recognition</a:t>
            </a:r>
          </a:p>
          <a:p>
            <a:pPr marL="647700" lvl="1" indent="-323850" algn="l">
              <a:lnSpc>
                <a:spcPts val="3900"/>
              </a:lnSpc>
              <a:buFont typeface="Arial"/>
              <a:buChar char="•"/>
            </a:pPr>
            <a:r>
              <a:rPr lang="en-US" sz="3000" spc="294">
                <a:solidFill>
                  <a:srgbClr val="231F20"/>
                </a:solidFill>
                <a:latin typeface="Times New Roman"/>
                <a:ea typeface="Times New Roman"/>
                <a:cs typeface="Times New Roman"/>
                <a:sym typeface="Times New Roman"/>
              </a:rPr>
              <a:t>Object Detection</a:t>
            </a:r>
          </a:p>
          <a:p>
            <a:pPr marL="647700" lvl="1" indent="-323850" algn="l">
              <a:lnSpc>
                <a:spcPts val="3900"/>
              </a:lnSpc>
              <a:buFont typeface="Arial"/>
              <a:buChar char="•"/>
            </a:pPr>
            <a:r>
              <a:rPr lang="en-US" sz="3000" spc="294">
                <a:solidFill>
                  <a:srgbClr val="231F20"/>
                </a:solidFill>
                <a:latin typeface="Times New Roman"/>
                <a:ea typeface="Times New Roman"/>
                <a:cs typeface="Times New Roman"/>
                <a:sym typeface="Times New Roman"/>
              </a:rPr>
              <a:t>Image Classification</a:t>
            </a:r>
          </a:p>
          <a:p>
            <a:pPr marL="0" lvl="0" indent="0" algn="l">
              <a:lnSpc>
                <a:spcPts val="3900"/>
              </a:lnSpc>
              <a:spcBef>
                <a:spcPct val="0"/>
              </a:spcBef>
            </a:pPr>
            <a:endParaRPr lang="en-US" sz="3000" spc="294">
              <a:solidFill>
                <a:srgbClr val="231F20"/>
              </a:solidFill>
              <a:latin typeface="Times New Roman"/>
              <a:ea typeface="Times New Roman"/>
              <a:cs typeface="Times New Roman"/>
              <a:sym typeface="Times New Roman"/>
            </a:endParaRPr>
          </a:p>
        </p:txBody>
      </p:sp>
      <p:sp>
        <p:nvSpPr>
          <p:cNvPr id="8" name="TextBox 8"/>
          <p:cNvSpPr txBox="1"/>
          <p:nvPr/>
        </p:nvSpPr>
        <p:spPr>
          <a:xfrm>
            <a:off x="141908" y="1437543"/>
            <a:ext cx="5200549" cy="745236"/>
          </a:xfrm>
          <a:prstGeom prst="rect">
            <a:avLst/>
          </a:prstGeom>
        </p:spPr>
        <p:txBody>
          <a:bodyPr lIns="0" tIns="0" rIns="0" bIns="0" rtlCol="0" anchor="t">
            <a:spAutoFit/>
          </a:bodyPr>
          <a:lstStyle/>
          <a:p>
            <a:pPr marL="0" lvl="1" indent="0" algn="l">
              <a:lnSpc>
                <a:spcPts val="5652"/>
              </a:lnSpc>
              <a:spcBef>
                <a:spcPct val="0"/>
              </a:spcBef>
            </a:pPr>
            <a:r>
              <a:rPr lang="en-US" sz="3600" spc="352">
                <a:solidFill>
                  <a:srgbClr val="231F20"/>
                </a:solidFill>
                <a:latin typeface="Times New Roman"/>
                <a:ea typeface="Times New Roman"/>
                <a:cs typeface="Times New Roman"/>
                <a:sym typeface="Times New Roman"/>
              </a:rPr>
              <a:t>COMPUTER VISION</a:t>
            </a:r>
          </a:p>
        </p:txBody>
      </p:sp>
      <p:grpSp>
        <p:nvGrpSpPr>
          <p:cNvPr id="9" name="Group 9"/>
          <p:cNvGrpSpPr/>
          <p:nvPr/>
        </p:nvGrpSpPr>
        <p:grpSpPr>
          <a:xfrm>
            <a:off x="0" y="6208151"/>
            <a:ext cx="6771916" cy="4002867"/>
            <a:chOff x="0" y="0"/>
            <a:chExt cx="4500926" cy="2660489"/>
          </a:xfrm>
        </p:grpSpPr>
        <p:sp>
          <p:nvSpPr>
            <p:cNvPr id="10" name="Freeform 10"/>
            <p:cNvSpPr/>
            <p:nvPr/>
          </p:nvSpPr>
          <p:spPr>
            <a:xfrm>
              <a:off x="0" y="0"/>
              <a:ext cx="4500926" cy="2660490"/>
            </a:xfrm>
            <a:custGeom>
              <a:avLst/>
              <a:gdLst/>
              <a:ahLst/>
              <a:cxnLst/>
              <a:rect l="l" t="t" r="r" b="b"/>
              <a:pathLst>
                <a:path w="4500926" h="2660490">
                  <a:moveTo>
                    <a:pt x="4376466" y="2660489"/>
                  </a:moveTo>
                  <a:lnTo>
                    <a:pt x="124460" y="2660489"/>
                  </a:lnTo>
                  <a:cubicBezTo>
                    <a:pt x="55880" y="2660489"/>
                    <a:pt x="0" y="2604609"/>
                    <a:pt x="0" y="2536029"/>
                  </a:cubicBezTo>
                  <a:lnTo>
                    <a:pt x="0" y="124460"/>
                  </a:lnTo>
                  <a:cubicBezTo>
                    <a:pt x="0" y="55880"/>
                    <a:pt x="55880" y="0"/>
                    <a:pt x="124460" y="0"/>
                  </a:cubicBezTo>
                  <a:lnTo>
                    <a:pt x="4376466" y="0"/>
                  </a:lnTo>
                  <a:cubicBezTo>
                    <a:pt x="4445046" y="0"/>
                    <a:pt x="4500926" y="55880"/>
                    <a:pt x="4500926" y="124460"/>
                  </a:cubicBezTo>
                  <a:lnTo>
                    <a:pt x="4500926" y="2536030"/>
                  </a:lnTo>
                  <a:cubicBezTo>
                    <a:pt x="4500926" y="2604609"/>
                    <a:pt x="4445046" y="2660490"/>
                    <a:pt x="4376466" y="2660490"/>
                  </a:cubicBezTo>
                  <a:close/>
                </a:path>
              </a:pathLst>
            </a:custGeom>
            <a:solidFill>
              <a:srgbClr val="F3F5F6"/>
            </a:solidFill>
          </p:spPr>
        </p:sp>
      </p:grpSp>
      <p:sp>
        <p:nvSpPr>
          <p:cNvPr id="11" name="TextBox 11"/>
          <p:cNvSpPr txBox="1"/>
          <p:nvPr/>
        </p:nvSpPr>
        <p:spPr>
          <a:xfrm>
            <a:off x="197038" y="7182068"/>
            <a:ext cx="6574878" cy="3028950"/>
          </a:xfrm>
          <a:prstGeom prst="rect">
            <a:avLst/>
          </a:prstGeom>
        </p:spPr>
        <p:txBody>
          <a:bodyPr lIns="0" tIns="0" rIns="0" bIns="0" rtlCol="0" anchor="t">
            <a:spAutoFit/>
          </a:bodyPr>
          <a:lstStyle/>
          <a:p>
            <a:pPr marL="647700" lvl="1" indent="-323850" algn="l">
              <a:lnSpc>
                <a:spcPts val="3900"/>
              </a:lnSpc>
              <a:buFont typeface="Arial"/>
              <a:buChar char="•"/>
            </a:pPr>
            <a:r>
              <a:rPr lang="en-US" sz="3000" u="none" strike="noStrike" spc="294">
                <a:solidFill>
                  <a:srgbClr val="231F20"/>
                </a:solidFill>
                <a:latin typeface="Times New Roman"/>
                <a:ea typeface="Times New Roman"/>
                <a:cs typeface="Times New Roman"/>
                <a:sym typeface="Times New Roman"/>
              </a:rPr>
              <a:t>Medical imaging diagnosis, such as X-rays, MRIs, or CT scans</a:t>
            </a:r>
          </a:p>
          <a:p>
            <a:pPr marL="647700" lvl="1" indent="-323850" algn="l">
              <a:lnSpc>
                <a:spcPts val="3900"/>
              </a:lnSpc>
              <a:spcBef>
                <a:spcPct val="0"/>
              </a:spcBef>
              <a:buFont typeface="Arial"/>
              <a:buChar char="•"/>
            </a:pPr>
            <a:r>
              <a:rPr lang="en-US" sz="3000" u="none" strike="noStrike" spc="294">
                <a:solidFill>
                  <a:srgbClr val="231F20"/>
                </a:solidFill>
                <a:latin typeface="Times New Roman"/>
                <a:ea typeface="Times New Roman"/>
                <a:cs typeface="Times New Roman"/>
                <a:sym typeface="Times New Roman"/>
              </a:rPr>
              <a:t>Tumor segmentation in medical images</a:t>
            </a:r>
          </a:p>
          <a:p>
            <a:pPr marL="0" lvl="0" indent="0" algn="l">
              <a:lnSpc>
                <a:spcPts val="3900"/>
              </a:lnSpc>
              <a:spcBef>
                <a:spcPct val="0"/>
              </a:spcBef>
            </a:pPr>
            <a:endParaRPr lang="en-US" sz="3000" u="none" strike="noStrike" spc="294">
              <a:solidFill>
                <a:srgbClr val="231F20"/>
              </a:solidFill>
              <a:latin typeface="Times New Roman"/>
              <a:ea typeface="Times New Roman"/>
              <a:cs typeface="Times New Roman"/>
              <a:sym typeface="Times New Roman"/>
            </a:endParaRPr>
          </a:p>
        </p:txBody>
      </p:sp>
      <p:sp>
        <p:nvSpPr>
          <p:cNvPr id="12" name="TextBox 12"/>
          <p:cNvSpPr txBox="1"/>
          <p:nvPr/>
        </p:nvSpPr>
        <p:spPr>
          <a:xfrm>
            <a:off x="1360313" y="6217757"/>
            <a:ext cx="3854253" cy="745236"/>
          </a:xfrm>
          <a:prstGeom prst="rect">
            <a:avLst/>
          </a:prstGeom>
        </p:spPr>
        <p:txBody>
          <a:bodyPr lIns="0" tIns="0" rIns="0" bIns="0" rtlCol="0" anchor="t">
            <a:spAutoFit/>
          </a:bodyPr>
          <a:lstStyle/>
          <a:p>
            <a:pPr marL="0" lvl="1" indent="0" algn="l">
              <a:lnSpc>
                <a:spcPts val="5652"/>
              </a:lnSpc>
              <a:spcBef>
                <a:spcPct val="0"/>
              </a:spcBef>
            </a:pPr>
            <a:r>
              <a:rPr lang="en-US" sz="3600" spc="352">
                <a:solidFill>
                  <a:srgbClr val="231F20"/>
                </a:solidFill>
                <a:latin typeface="Times New Roman"/>
                <a:ea typeface="Times New Roman"/>
                <a:cs typeface="Times New Roman"/>
                <a:sym typeface="Times New Roman"/>
              </a:rPr>
              <a:t>HEALTHCARE</a:t>
            </a:r>
          </a:p>
        </p:txBody>
      </p:sp>
      <p:grpSp>
        <p:nvGrpSpPr>
          <p:cNvPr id="13" name="Group 13"/>
          <p:cNvGrpSpPr/>
          <p:nvPr/>
        </p:nvGrpSpPr>
        <p:grpSpPr>
          <a:xfrm>
            <a:off x="11530736" y="976779"/>
            <a:ext cx="6757264" cy="3582281"/>
            <a:chOff x="0" y="0"/>
            <a:chExt cx="5875816" cy="3114992"/>
          </a:xfrm>
        </p:grpSpPr>
        <p:sp>
          <p:nvSpPr>
            <p:cNvPr id="14" name="Freeform 14"/>
            <p:cNvSpPr/>
            <p:nvPr/>
          </p:nvSpPr>
          <p:spPr>
            <a:xfrm>
              <a:off x="0" y="0"/>
              <a:ext cx="5875816" cy="3114992"/>
            </a:xfrm>
            <a:custGeom>
              <a:avLst/>
              <a:gdLst/>
              <a:ahLst/>
              <a:cxnLst/>
              <a:rect l="l" t="t" r="r" b="b"/>
              <a:pathLst>
                <a:path w="5875816" h="3114992">
                  <a:moveTo>
                    <a:pt x="5751356" y="3114992"/>
                  </a:moveTo>
                  <a:lnTo>
                    <a:pt x="124460" y="3114992"/>
                  </a:lnTo>
                  <a:cubicBezTo>
                    <a:pt x="55880" y="3114992"/>
                    <a:pt x="0" y="3059112"/>
                    <a:pt x="0" y="2990532"/>
                  </a:cubicBezTo>
                  <a:lnTo>
                    <a:pt x="0" y="124460"/>
                  </a:lnTo>
                  <a:cubicBezTo>
                    <a:pt x="0" y="55880"/>
                    <a:pt x="55880" y="0"/>
                    <a:pt x="124460" y="0"/>
                  </a:cubicBezTo>
                  <a:lnTo>
                    <a:pt x="5751356" y="0"/>
                  </a:lnTo>
                  <a:cubicBezTo>
                    <a:pt x="5819935" y="0"/>
                    <a:pt x="5875816" y="55880"/>
                    <a:pt x="5875816" y="124460"/>
                  </a:cubicBezTo>
                  <a:lnTo>
                    <a:pt x="5875816" y="2990532"/>
                  </a:lnTo>
                  <a:cubicBezTo>
                    <a:pt x="5875816" y="3059112"/>
                    <a:pt x="5819935" y="3114992"/>
                    <a:pt x="5751356" y="3114992"/>
                  </a:cubicBezTo>
                  <a:close/>
                </a:path>
              </a:pathLst>
            </a:custGeom>
            <a:solidFill>
              <a:srgbClr val="F3F5F6"/>
            </a:solidFill>
          </p:spPr>
        </p:sp>
      </p:grpSp>
      <p:sp>
        <p:nvSpPr>
          <p:cNvPr id="15" name="TextBox 15"/>
          <p:cNvSpPr txBox="1"/>
          <p:nvPr/>
        </p:nvSpPr>
        <p:spPr>
          <a:xfrm>
            <a:off x="11954328" y="2206386"/>
            <a:ext cx="5910081" cy="2038350"/>
          </a:xfrm>
          <a:prstGeom prst="rect">
            <a:avLst/>
          </a:prstGeom>
        </p:spPr>
        <p:txBody>
          <a:bodyPr lIns="0" tIns="0" rIns="0" bIns="0" rtlCol="0" anchor="t">
            <a:spAutoFit/>
          </a:bodyPr>
          <a:lstStyle/>
          <a:p>
            <a:pPr marL="647700" lvl="1" indent="-323850" algn="l">
              <a:lnSpc>
                <a:spcPts val="3900"/>
              </a:lnSpc>
              <a:buFont typeface="Arial"/>
              <a:buChar char="•"/>
            </a:pPr>
            <a:r>
              <a:rPr lang="en-US" sz="3000" spc="294">
                <a:solidFill>
                  <a:srgbClr val="231F20"/>
                </a:solidFill>
                <a:latin typeface="Times New Roman"/>
                <a:ea typeface="Times New Roman"/>
                <a:cs typeface="Times New Roman"/>
                <a:sym typeface="Times New Roman"/>
              </a:rPr>
              <a:t>Lane detection and traffic sign recognition</a:t>
            </a:r>
          </a:p>
          <a:p>
            <a:pPr marL="647700" lvl="1" indent="-323850" algn="l">
              <a:lnSpc>
                <a:spcPts val="3900"/>
              </a:lnSpc>
              <a:spcBef>
                <a:spcPct val="0"/>
              </a:spcBef>
              <a:buFont typeface="Arial"/>
              <a:buChar char="•"/>
            </a:pPr>
            <a:r>
              <a:rPr lang="en-US" sz="3000" spc="294">
                <a:solidFill>
                  <a:srgbClr val="231F20"/>
                </a:solidFill>
                <a:latin typeface="Times New Roman"/>
                <a:ea typeface="Times New Roman"/>
                <a:cs typeface="Times New Roman"/>
                <a:sym typeface="Times New Roman"/>
              </a:rPr>
              <a:t>Predicting the motion of objects on the road</a:t>
            </a:r>
          </a:p>
        </p:txBody>
      </p:sp>
      <p:sp>
        <p:nvSpPr>
          <p:cNvPr id="16" name="TextBox 16"/>
          <p:cNvSpPr txBox="1"/>
          <p:nvPr/>
        </p:nvSpPr>
        <p:spPr>
          <a:xfrm>
            <a:off x="12061257" y="776754"/>
            <a:ext cx="5696221" cy="1459611"/>
          </a:xfrm>
          <a:prstGeom prst="rect">
            <a:avLst/>
          </a:prstGeom>
        </p:spPr>
        <p:txBody>
          <a:bodyPr lIns="0" tIns="0" rIns="0" bIns="0" rtlCol="0" anchor="t">
            <a:spAutoFit/>
          </a:bodyPr>
          <a:lstStyle/>
          <a:p>
            <a:pPr marL="0" lvl="1" indent="0" algn="l">
              <a:lnSpc>
                <a:spcPts val="5652"/>
              </a:lnSpc>
              <a:spcBef>
                <a:spcPct val="0"/>
              </a:spcBef>
            </a:pPr>
            <a:r>
              <a:rPr lang="en-US" sz="3600" spc="352">
                <a:solidFill>
                  <a:srgbClr val="231F20"/>
                </a:solidFill>
                <a:latin typeface="Times New Roman"/>
                <a:ea typeface="Times New Roman"/>
                <a:cs typeface="Times New Roman"/>
                <a:sym typeface="Times New Roman"/>
              </a:rPr>
              <a:t>AUTOMATION AND SELF-DRIVING CARS</a:t>
            </a:r>
          </a:p>
        </p:txBody>
      </p:sp>
      <p:grpSp>
        <p:nvGrpSpPr>
          <p:cNvPr id="17" name="Group 17"/>
          <p:cNvGrpSpPr/>
          <p:nvPr/>
        </p:nvGrpSpPr>
        <p:grpSpPr>
          <a:xfrm>
            <a:off x="11810964" y="6581145"/>
            <a:ext cx="6468507" cy="3629874"/>
            <a:chOff x="0" y="0"/>
            <a:chExt cx="5875816" cy="3297278"/>
          </a:xfrm>
        </p:grpSpPr>
        <p:sp>
          <p:nvSpPr>
            <p:cNvPr id="18" name="Freeform 18"/>
            <p:cNvSpPr/>
            <p:nvPr/>
          </p:nvSpPr>
          <p:spPr>
            <a:xfrm>
              <a:off x="0" y="0"/>
              <a:ext cx="5875816" cy="3297278"/>
            </a:xfrm>
            <a:custGeom>
              <a:avLst/>
              <a:gdLst/>
              <a:ahLst/>
              <a:cxnLst/>
              <a:rect l="l" t="t" r="r" b="b"/>
              <a:pathLst>
                <a:path w="5875816" h="3297278">
                  <a:moveTo>
                    <a:pt x="5751356" y="3297278"/>
                  </a:moveTo>
                  <a:lnTo>
                    <a:pt x="124460" y="3297278"/>
                  </a:lnTo>
                  <a:cubicBezTo>
                    <a:pt x="55880" y="3297278"/>
                    <a:pt x="0" y="3241398"/>
                    <a:pt x="0" y="3172818"/>
                  </a:cubicBezTo>
                  <a:lnTo>
                    <a:pt x="0" y="124460"/>
                  </a:lnTo>
                  <a:cubicBezTo>
                    <a:pt x="0" y="55880"/>
                    <a:pt x="55880" y="0"/>
                    <a:pt x="124460" y="0"/>
                  </a:cubicBezTo>
                  <a:lnTo>
                    <a:pt x="5751356" y="0"/>
                  </a:lnTo>
                  <a:cubicBezTo>
                    <a:pt x="5819935" y="0"/>
                    <a:pt x="5875816" y="55880"/>
                    <a:pt x="5875816" y="124460"/>
                  </a:cubicBezTo>
                  <a:lnTo>
                    <a:pt x="5875816" y="3172818"/>
                  </a:lnTo>
                  <a:cubicBezTo>
                    <a:pt x="5875816" y="3241398"/>
                    <a:pt x="5819935" y="3297278"/>
                    <a:pt x="5751356" y="3297278"/>
                  </a:cubicBezTo>
                  <a:close/>
                </a:path>
              </a:pathLst>
            </a:custGeom>
            <a:solidFill>
              <a:srgbClr val="F3F5F6"/>
            </a:solidFill>
          </p:spPr>
        </p:sp>
      </p:grpSp>
      <p:sp>
        <p:nvSpPr>
          <p:cNvPr id="19" name="TextBox 19"/>
          <p:cNvSpPr txBox="1"/>
          <p:nvPr/>
        </p:nvSpPr>
        <p:spPr>
          <a:xfrm>
            <a:off x="12266281" y="7983687"/>
            <a:ext cx="5627047" cy="2038350"/>
          </a:xfrm>
          <a:prstGeom prst="rect">
            <a:avLst/>
          </a:prstGeom>
        </p:spPr>
        <p:txBody>
          <a:bodyPr lIns="0" tIns="0" rIns="0" bIns="0" rtlCol="0" anchor="t">
            <a:spAutoFit/>
          </a:bodyPr>
          <a:lstStyle/>
          <a:p>
            <a:pPr marL="647700" lvl="1" indent="-323850" algn="l">
              <a:lnSpc>
                <a:spcPts val="3900"/>
              </a:lnSpc>
              <a:buFont typeface="Arial"/>
              <a:buChar char="•"/>
            </a:pPr>
            <a:r>
              <a:rPr lang="en-US" sz="3000" spc="294">
                <a:solidFill>
                  <a:srgbClr val="231F20"/>
                </a:solidFill>
                <a:latin typeface="Times New Roman"/>
                <a:ea typeface="Times New Roman"/>
                <a:cs typeface="Times New Roman"/>
                <a:sym typeface="Times New Roman"/>
              </a:rPr>
              <a:t>Modeling text sequences with CNN for tasks like text classification and spam detection</a:t>
            </a:r>
          </a:p>
        </p:txBody>
      </p:sp>
      <p:sp>
        <p:nvSpPr>
          <p:cNvPr id="20" name="TextBox 20"/>
          <p:cNvSpPr txBox="1"/>
          <p:nvPr/>
        </p:nvSpPr>
        <p:spPr>
          <a:xfrm>
            <a:off x="12053910" y="6381120"/>
            <a:ext cx="6081183" cy="1459611"/>
          </a:xfrm>
          <a:prstGeom prst="rect">
            <a:avLst/>
          </a:prstGeom>
        </p:spPr>
        <p:txBody>
          <a:bodyPr lIns="0" tIns="0" rIns="0" bIns="0" rtlCol="0" anchor="t">
            <a:spAutoFit/>
          </a:bodyPr>
          <a:lstStyle/>
          <a:p>
            <a:pPr marL="0" lvl="1" indent="0" algn="l">
              <a:lnSpc>
                <a:spcPts val="5652"/>
              </a:lnSpc>
              <a:spcBef>
                <a:spcPct val="0"/>
              </a:spcBef>
            </a:pPr>
            <a:r>
              <a:rPr lang="en-US" sz="3600" spc="352">
                <a:solidFill>
                  <a:srgbClr val="231F20"/>
                </a:solidFill>
                <a:latin typeface="Times New Roman"/>
                <a:ea typeface="Times New Roman"/>
                <a:cs typeface="Times New Roman"/>
                <a:sym typeface="Times New Roman"/>
              </a:rPr>
              <a:t>NATURAL LANGUAGE PROCESSING (NLP)</a:t>
            </a:r>
          </a:p>
        </p:txBody>
      </p:sp>
      <p:sp>
        <p:nvSpPr>
          <p:cNvPr id="21" name="TextBox 21"/>
          <p:cNvSpPr txBox="1"/>
          <p:nvPr/>
        </p:nvSpPr>
        <p:spPr>
          <a:xfrm>
            <a:off x="5838066" y="3917531"/>
            <a:ext cx="5876117" cy="2038350"/>
          </a:xfrm>
          <a:prstGeom prst="rect">
            <a:avLst/>
          </a:prstGeom>
        </p:spPr>
        <p:txBody>
          <a:bodyPr lIns="0" tIns="0" rIns="0" bIns="0" rtlCol="0" anchor="t">
            <a:spAutoFit/>
          </a:bodyPr>
          <a:lstStyle/>
          <a:p>
            <a:pPr marL="647700" lvl="1" indent="-323850" algn="l">
              <a:lnSpc>
                <a:spcPts val="3900"/>
              </a:lnSpc>
              <a:buFont typeface="Arial"/>
              <a:buChar char="•"/>
            </a:pPr>
            <a:r>
              <a:rPr lang="en-US" sz="3000" spc="294">
                <a:solidFill>
                  <a:srgbClr val="231F20"/>
                </a:solidFill>
                <a:latin typeface="Times New Roman"/>
                <a:ea typeface="Times New Roman"/>
                <a:cs typeface="Times New Roman"/>
                <a:sym typeface="Times New Roman"/>
              </a:rPr>
              <a:t>Filtering inappropriate content on social media</a:t>
            </a:r>
          </a:p>
          <a:p>
            <a:pPr marL="647700" lvl="1" indent="-323850" algn="l">
              <a:lnSpc>
                <a:spcPts val="3900"/>
              </a:lnSpc>
              <a:buFont typeface="Arial"/>
              <a:buChar char="•"/>
            </a:pPr>
            <a:r>
              <a:rPr lang="en-US" sz="3000" spc="294">
                <a:solidFill>
                  <a:srgbClr val="231F20"/>
                </a:solidFill>
                <a:latin typeface="Times New Roman"/>
                <a:ea typeface="Times New Roman"/>
                <a:cs typeface="Times New Roman"/>
                <a:sym typeface="Times New Roman"/>
              </a:rPr>
              <a:t>Product recommendations on e-commerce platforms</a:t>
            </a:r>
          </a:p>
        </p:txBody>
      </p:sp>
      <p:sp>
        <p:nvSpPr>
          <p:cNvPr id="22" name="TextBox 22"/>
          <p:cNvSpPr txBox="1"/>
          <p:nvPr/>
        </p:nvSpPr>
        <p:spPr>
          <a:xfrm>
            <a:off x="6684845" y="2300901"/>
            <a:ext cx="4182560" cy="1459611"/>
          </a:xfrm>
          <a:prstGeom prst="rect">
            <a:avLst/>
          </a:prstGeom>
        </p:spPr>
        <p:txBody>
          <a:bodyPr lIns="0" tIns="0" rIns="0" bIns="0" rtlCol="0" anchor="t">
            <a:spAutoFit/>
          </a:bodyPr>
          <a:lstStyle/>
          <a:p>
            <a:pPr marL="0" lvl="1" indent="0" algn="l">
              <a:lnSpc>
                <a:spcPts val="5652"/>
              </a:lnSpc>
              <a:spcBef>
                <a:spcPct val="0"/>
              </a:spcBef>
            </a:pPr>
            <a:r>
              <a:rPr lang="en-US" sz="3600" spc="352">
                <a:solidFill>
                  <a:srgbClr val="231F20"/>
                </a:solidFill>
                <a:latin typeface="Times New Roman"/>
                <a:ea typeface="Times New Roman"/>
                <a:cs typeface="Times New Roman"/>
                <a:sym typeface="Times New Roman"/>
              </a:rPr>
              <a:t>COMMERCIAL APPLICATIONS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5082484" y="-171450"/>
            <a:ext cx="8639522"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INTRODUCTION TO CNN</a:t>
            </a:r>
          </a:p>
        </p:txBody>
      </p:sp>
      <p:sp>
        <p:nvSpPr>
          <p:cNvPr id="4" name="TextBox 4"/>
          <p:cNvSpPr txBox="1"/>
          <p:nvPr/>
        </p:nvSpPr>
        <p:spPr>
          <a:xfrm>
            <a:off x="0" y="630555"/>
            <a:ext cx="10164968" cy="662940"/>
          </a:xfrm>
          <a:prstGeom prst="rect">
            <a:avLst/>
          </a:prstGeom>
        </p:spPr>
        <p:txBody>
          <a:bodyPr lIns="0" tIns="0" rIns="0" bIns="0" rtlCol="0" anchor="t">
            <a:spAutoFit/>
          </a:bodyPr>
          <a:lstStyle/>
          <a:p>
            <a:pPr algn="l">
              <a:lnSpc>
                <a:spcPts val="4830"/>
              </a:lnSpc>
              <a:spcBef>
                <a:spcPct val="0"/>
              </a:spcBef>
            </a:pPr>
            <a:r>
              <a:rPr lang="en-US" sz="3500" i="1" spc="343">
                <a:solidFill>
                  <a:srgbClr val="FF3131"/>
                </a:solidFill>
                <a:latin typeface="Arial Italics"/>
                <a:ea typeface="Arial Italics"/>
                <a:cs typeface="Arial Italics"/>
                <a:sym typeface="Arial Italics"/>
              </a:rPr>
              <a:t>5. Key Improvements in CNN</a:t>
            </a:r>
          </a:p>
        </p:txBody>
      </p:sp>
      <p:sp>
        <p:nvSpPr>
          <p:cNvPr id="5" name="TextBox 5"/>
          <p:cNvSpPr txBox="1"/>
          <p:nvPr/>
        </p:nvSpPr>
        <p:spPr>
          <a:xfrm>
            <a:off x="457396" y="2161453"/>
            <a:ext cx="17373209" cy="5575173"/>
          </a:xfrm>
          <a:prstGeom prst="rect">
            <a:avLst/>
          </a:prstGeom>
        </p:spPr>
        <p:txBody>
          <a:bodyPr lIns="0" tIns="0" rIns="0" bIns="0" rtlCol="0" anchor="t">
            <a:spAutoFit/>
          </a:bodyPr>
          <a:lstStyle/>
          <a:p>
            <a:pPr algn="l">
              <a:lnSpc>
                <a:spcPts val="4416"/>
              </a:lnSpc>
            </a:pPr>
            <a:r>
              <a:rPr lang="en-US" sz="3200" spc="313">
                <a:solidFill>
                  <a:srgbClr val="231F20"/>
                </a:solidFill>
                <a:latin typeface="Times New Roman"/>
                <a:ea typeface="Times New Roman"/>
                <a:cs typeface="Times New Roman"/>
                <a:sym typeface="Times New Roman"/>
              </a:rPr>
              <a:t>Dropout (2012): Introduced in AlexNet to reduce overfitting.</a:t>
            </a:r>
          </a:p>
          <a:p>
            <a:pPr algn="l">
              <a:lnSpc>
                <a:spcPts val="4416"/>
              </a:lnSpc>
            </a:pPr>
            <a:endParaRPr lang="en-US" sz="3200" spc="313">
              <a:solidFill>
                <a:srgbClr val="231F20"/>
              </a:solidFill>
              <a:latin typeface="Times New Roman"/>
              <a:ea typeface="Times New Roman"/>
              <a:cs typeface="Times New Roman"/>
              <a:sym typeface="Times New Roman"/>
            </a:endParaRPr>
          </a:p>
          <a:p>
            <a:pPr algn="l">
              <a:lnSpc>
                <a:spcPts val="4416"/>
              </a:lnSpc>
            </a:pPr>
            <a:r>
              <a:rPr lang="en-US" sz="3200" spc="313">
                <a:solidFill>
                  <a:srgbClr val="231F20"/>
                </a:solidFill>
                <a:latin typeface="Times New Roman"/>
                <a:ea typeface="Times New Roman"/>
                <a:cs typeface="Times New Roman"/>
                <a:sym typeface="Times New Roman"/>
              </a:rPr>
              <a:t>Batch Normalization (2015): Helps speed up training and improve model performance.</a:t>
            </a:r>
          </a:p>
          <a:p>
            <a:pPr algn="l">
              <a:lnSpc>
                <a:spcPts val="4416"/>
              </a:lnSpc>
            </a:pPr>
            <a:endParaRPr lang="en-US" sz="3200" spc="313">
              <a:solidFill>
                <a:srgbClr val="231F20"/>
              </a:solidFill>
              <a:latin typeface="Times New Roman"/>
              <a:ea typeface="Times New Roman"/>
              <a:cs typeface="Times New Roman"/>
              <a:sym typeface="Times New Roman"/>
            </a:endParaRPr>
          </a:p>
          <a:p>
            <a:pPr algn="l">
              <a:lnSpc>
                <a:spcPts val="4416"/>
              </a:lnSpc>
            </a:pPr>
            <a:r>
              <a:rPr lang="en-US" sz="3200" spc="313">
                <a:solidFill>
                  <a:srgbClr val="231F20"/>
                </a:solidFill>
                <a:latin typeface="Times New Roman"/>
                <a:ea typeface="Times New Roman"/>
                <a:cs typeface="Times New Roman"/>
                <a:sym typeface="Times New Roman"/>
              </a:rPr>
              <a:t>Residual Connections (ResNet, 2015): Address the vanishing gradient problem in deep networks.</a:t>
            </a:r>
          </a:p>
          <a:p>
            <a:pPr algn="l">
              <a:lnSpc>
                <a:spcPts val="4416"/>
              </a:lnSpc>
            </a:pPr>
            <a:endParaRPr lang="en-US" sz="3200" spc="313">
              <a:solidFill>
                <a:srgbClr val="231F20"/>
              </a:solidFill>
              <a:latin typeface="Times New Roman"/>
              <a:ea typeface="Times New Roman"/>
              <a:cs typeface="Times New Roman"/>
              <a:sym typeface="Times New Roman"/>
            </a:endParaRPr>
          </a:p>
          <a:p>
            <a:pPr algn="l">
              <a:lnSpc>
                <a:spcPts val="4416"/>
              </a:lnSpc>
              <a:spcBef>
                <a:spcPct val="0"/>
              </a:spcBef>
            </a:pPr>
            <a:r>
              <a:rPr lang="en-US" sz="3200" spc="313">
                <a:solidFill>
                  <a:srgbClr val="231F20"/>
                </a:solidFill>
                <a:latin typeface="Times New Roman"/>
                <a:ea typeface="Times New Roman"/>
                <a:cs typeface="Times New Roman"/>
                <a:sym typeface="Times New Roman"/>
              </a:rPr>
              <a:t>Attention Mechanism (2017): Enhances CNN’s focus on important regions in an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0026496" y="711985"/>
            <a:ext cx="8261504" cy="8240046"/>
          </a:xfrm>
          <a:custGeom>
            <a:avLst/>
            <a:gdLst/>
            <a:ahLst/>
            <a:cxnLst/>
            <a:rect l="l" t="t" r="r" b="b"/>
            <a:pathLst>
              <a:path w="8261504" h="8240046">
                <a:moveTo>
                  <a:pt x="0" y="0"/>
                </a:moveTo>
                <a:lnTo>
                  <a:pt x="8261504" y="0"/>
                </a:lnTo>
                <a:lnTo>
                  <a:pt x="8261504" y="8240045"/>
                </a:lnTo>
                <a:lnTo>
                  <a:pt x="0" y="8240045"/>
                </a:lnTo>
                <a:lnTo>
                  <a:pt x="0" y="0"/>
                </a:lnTo>
                <a:close/>
              </a:path>
            </a:pathLst>
          </a:custGeom>
          <a:blipFill>
            <a:blip r:embed="rId3"/>
            <a:stretch>
              <a:fillRect/>
            </a:stretch>
          </a:blipFill>
        </p:spPr>
      </p:sp>
      <p:sp>
        <p:nvSpPr>
          <p:cNvPr id="4" name="TextBox 4"/>
          <p:cNvSpPr txBox="1"/>
          <p:nvPr/>
        </p:nvSpPr>
        <p:spPr>
          <a:xfrm>
            <a:off x="2036148" y="-171450"/>
            <a:ext cx="14215704"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CNN</a:t>
            </a:r>
          </a:p>
        </p:txBody>
      </p:sp>
      <p:sp>
        <p:nvSpPr>
          <p:cNvPr id="5" name="TextBox 5"/>
          <p:cNvSpPr txBox="1"/>
          <p:nvPr/>
        </p:nvSpPr>
        <p:spPr>
          <a:xfrm>
            <a:off x="0" y="578635"/>
            <a:ext cx="10026496" cy="9253063"/>
          </a:xfrm>
          <a:prstGeom prst="rect">
            <a:avLst/>
          </a:prstGeom>
        </p:spPr>
        <p:txBody>
          <a:bodyPr lIns="0" tIns="0" rIns="0" bIns="0" rtlCol="0" anchor="t">
            <a:spAutoFit/>
          </a:bodyPr>
          <a:lstStyle/>
          <a:p>
            <a:pPr algn="l">
              <a:lnSpc>
                <a:spcPts val="4962"/>
              </a:lnSpc>
            </a:pPr>
            <a:r>
              <a:rPr lang="en-US" sz="3595" u="sng" spc="352">
                <a:solidFill>
                  <a:srgbClr val="231F20"/>
                </a:solidFill>
                <a:latin typeface="Times New Roman"/>
                <a:ea typeface="Times New Roman"/>
                <a:cs typeface="Times New Roman"/>
                <a:sym typeface="Times New Roman"/>
              </a:rPr>
              <a:t>I/ Basic layers of CNN</a:t>
            </a:r>
          </a:p>
          <a:p>
            <a:pPr algn="l">
              <a:lnSpc>
                <a:spcPts val="4962"/>
              </a:lnSpc>
            </a:pPr>
            <a:r>
              <a:rPr lang="en-US" sz="3595" i="1" spc="352">
                <a:solidFill>
                  <a:srgbClr val="FF3131"/>
                </a:solidFill>
                <a:latin typeface="Times New Roman Italics"/>
                <a:ea typeface="Times New Roman Italics"/>
                <a:cs typeface="Times New Roman Italics"/>
                <a:sym typeface="Times New Roman Italics"/>
              </a:rPr>
              <a:t>1. Convolutional Layer</a:t>
            </a:r>
          </a:p>
          <a:p>
            <a:pPr algn="l">
              <a:lnSpc>
                <a:spcPts val="3720"/>
              </a:lnSpc>
            </a:pPr>
            <a:endParaRPr lang="en-US" sz="3595" i="1" spc="352">
              <a:solidFill>
                <a:srgbClr val="FF3131"/>
              </a:solidFill>
              <a:latin typeface="Times New Roman Italics"/>
              <a:ea typeface="Times New Roman Italics"/>
              <a:cs typeface="Times New Roman Italics"/>
              <a:sym typeface="Times New Roman Italics"/>
            </a:endParaRPr>
          </a:p>
          <a:p>
            <a:pPr algn="l">
              <a:lnSpc>
                <a:spcPts val="3720"/>
              </a:lnSpc>
            </a:pPr>
            <a:r>
              <a:rPr lang="en-US" sz="2695" spc="264">
                <a:solidFill>
                  <a:srgbClr val="231F20"/>
                </a:solidFill>
                <a:latin typeface="Times New Roman"/>
                <a:ea typeface="Times New Roman"/>
                <a:cs typeface="Times New Roman"/>
                <a:sym typeface="Times New Roman"/>
              </a:rPr>
              <a:t>This is the core layer of CNN, responsible for performing all computations. Stride, padding, filter maps, and feature maps are the most important elements of the convolutional layer.</a:t>
            </a:r>
          </a:p>
          <a:p>
            <a:pPr algn="l">
              <a:lnSpc>
                <a:spcPts val="3720"/>
              </a:lnSpc>
            </a:pPr>
            <a:endParaRPr lang="en-US" sz="2695" spc="264">
              <a:solidFill>
                <a:srgbClr val="231F20"/>
              </a:solidFill>
              <a:latin typeface="Times New Roman"/>
              <a:ea typeface="Times New Roman"/>
              <a:cs typeface="Times New Roman"/>
              <a:sym typeface="Times New Roman"/>
            </a:endParaRPr>
          </a:p>
          <a:p>
            <a:pPr marL="582012" lvl="1" indent="-291006" algn="l">
              <a:lnSpc>
                <a:spcPts val="3720"/>
              </a:lnSpc>
              <a:buFont typeface="Arial"/>
              <a:buChar char="•"/>
            </a:pPr>
            <a:r>
              <a:rPr lang="en-US" sz="2695" spc="264">
                <a:solidFill>
                  <a:srgbClr val="231F20"/>
                </a:solidFill>
                <a:latin typeface="Times New Roman"/>
                <a:ea typeface="Times New Roman"/>
                <a:cs typeface="Times New Roman"/>
                <a:sym typeface="Times New Roman"/>
              </a:rPr>
              <a:t>The mechanism of CNN involves creating filters that are applied to specific regions of an image. These </a:t>
            </a:r>
            <a:r>
              <a:rPr lang="en-US" sz="2695" b="1" spc="264">
                <a:solidFill>
                  <a:srgbClr val="231F20"/>
                </a:solidFill>
                <a:latin typeface="Times New Roman Bold"/>
                <a:ea typeface="Times New Roman Bold"/>
                <a:cs typeface="Times New Roman Bold"/>
                <a:sym typeface="Times New Roman Bold"/>
              </a:rPr>
              <a:t>Filter maps</a:t>
            </a:r>
            <a:r>
              <a:rPr lang="en-US" sz="2695" spc="264">
                <a:solidFill>
                  <a:srgbClr val="231F20"/>
                </a:solidFill>
                <a:latin typeface="Times New Roman"/>
                <a:ea typeface="Times New Roman"/>
                <a:cs typeface="Times New Roman"/>
                <a:sym typeface="Times New Roman"/>
              </a:rPr>
              <a:t> are 3-dimensional matrices containing parameters represented by numerical values.</a:t>
            </a:r>
          </a:p>
          <a:p>
            <a:pPr marL="582012" lvl="1" indent="-291006" algn="l">
              <a:lnSpc>
                <a:spcPts val="3720"/>
              </a:lnSpc>
              <a:buFont typeface="Arial"/>
              <a:buChar char="•"/>
            </a:pPr>
            <a:r>
              <a:rPr lang="en-US" sz="2695" b="1" spc="264">
                <a:solidFill>
                  <a:srgbClr val="231F20"/>
                </a:solidFill>
                <a:latin typeface="Times New Roman Bold"/>
                <a:ea typeface="Times New Roman Bold"/>
                <a:cs typeface="Times New Roman Bold"/>
                <a:sym typeface="Times New Roman Bold"/>
              </a:rPr>
              <a:t>Stride</a:t>
            </a:r>
            <a:r>
              <a:rPr lang="en-US" sz="2695" spc="264">
                <a:solidFill>
                  <a:srgbClr val="231F20"/>
                </a:solidFill>
                <a:latin typeface="Times New Roman"/>
                <a:ea typeface="Times New Roman"/>
                <a:cs typeface="Times New Roman"/>
                <a:sym typeface="Times New Roman"/>
              </a:rPr>
              <a:t>: The movement of the filter map in pixels, from left to right, based on a defined value.</a:t>
            </a:r>
          </a:p>
          <a:p>
            <a:pPr marL="582012" lvl="1" indent="-291006" algn="l">
              <a:lnSpc>
                <a:spcPts val="3720"/>
              </a:lnSpc>
              <a:buFont typeface="Arial"/>
              <a:buChar char="•"/>
            </a:pPr>
            <a:r>
              <a:rPr lang="en-US" sz="2695" b="1" spc="264">
                <a:solidFill>
                  <a:srgbClr val="231F20"/>
                </a:solidFill>
                <a:latin typeface="Times New Roman Bold"/>
                <a:ea typeface="Times New Roman Bold"/>
                <a:cs typeface="Times New Roman Bold"/>
                <a:sym typeface="Times New Roman Bold"/>
              </a:rPr>
              <a:t>Padding</a:t>
            </a:r>
            <a:r>
              <a:rPr lang="en-US" sz="2695" spc="264">
                <a:solidFill>
                  <a:srgbClr val="231F20"/>
                </a:solidFill>
                <a:latin typeface="Times New Roman"/>
                <a:ea typeface="Times New Roman"/>
                <a:cs typeface="Times New Roman"/>
                <a:sym typeface="Times New Roman"/>
              </a:rPr>
              <a:t>: Zero values added to the input layer to maintain the spatial dimensions of the output.</a:t>
            </a:r>
          </a:p>
          <a:p>
            <a:pPr marL="582012" lvl="1" indent="-291006" algn="l">
              <a:lnSpc>
                <a:spcPts val="3720"/>
              </a:lnSpc>
              <a:spcBef>
                <a:spcPct val="0"/>
              </a:spcBef>
              <a:buFont typeface="Arial"/>
              <a:buChar char="•"/>
            </a:pPr>
            <a:r>
              <a:rPr lang="en-US" sz="2695" b="1" spc="264">
                <a:solidFill>
                  <a:srgbClr val="231F20"/>
                </a:solidFill>
                <a:latin typeface="Times New Roman Bold"/>
                <a:ea typeface="Times New Roman Bold"/>
                <a:cs typeface="Times New Roman Bold"/>
                <a:sym typeface="Times New Roman Bold"/>
              </a:rPr>
              <a:t>Feature Map</a:t>
            </a:r>
            <a:r>
              <a:rPr lang="en-US" sz="2695" spc="264">
                <a:solidFill>
                  <a:srgbClr val="231F20"/>
                </a:solidFill>
                <a:latin typeface="Times New Roman"/>
                <a:ea typeface="Times New Roman"/>
                <a:cs typeface="Times New Roman"/>
                <a:sym typeface="Times New Roman"/>
              </a:rPr>
              <a:t>: After each sweep, a computational process is executed. The feature map represents the result of the filter map sweeping over the input.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842142" y="711985"/>
            <a:ext cx="8445858" cy="8423921"/>
          </a:xfrm>
          <a:custGeom>
            <a:avLst/>
            <a:gdLst/>
            <a:ahLst/>
            <a:cxnLst/>
            <a:rect l="l" t="t" r="r" b="b"/>
            <a:pathLst>
              <a:path w="8445858" h="8423921">
                <a:moveTo>
                  <a:pt x="0" y="0"/>
                </a:moveTo>
                <a:lnTo>
                  <a:pt x="8445858" y="0"/>
                </a:lnTo>
                <a:lnTo>
                  <a:pt x="8445858" y="8423920"/>
                </a:lnTo>
                <a:lnTo>
                  <a:pt x="0" y="8423920"/>
                </a:lnTo>
                <a:lnTo>
                  <a:pt x="0" y="0"/>
                </a:lnTo>
                <a:close/>
              </a:path>
            </a:pathLst>
          </a:custGeom>
          <a:blipFill>
            <a:blip r:embed="rId3"/>
            <a:stretch>
              <a:fillRect/>
            </a:stretch>
          </a:blipFill>
        </p:spPr>
      </p:sp>
      <p:sp>
        <p:nvSpPr>
          <p:cNvPr id="4" name="TextBox 4"/>
          <p:cNvSpPr txBox="1"/>
          <p:nvPr/>
        </p:nvSpPr>
        <p:spPr>
          <a:xfrm>
            <a:off x="0" y="578635"/>
            <a:ext cx="10026496" cy="5656424"/>
          </a:xfrm>
          <a:prstGeom prst="rect">
            <a:avLst/>
          </a:prstGeom>
        </p:spPr>
        <p:txBody>
          <a:bodyPr lIns="0" tIns="0" rIns="0" bIns="0" rtlCol="0" anchor="t">
            <a:spAutoFit/>
          </a:bodyPr>
          <a:lstStyle/>
          <a:p>
            <a:pPr algn="l">
              <a:lnSpc>
                <a:spcPts val="4962"/>
              </a:lnSpc>
            </a:pPr>
            <a:r>
              <a:rPr lang="en-US" sz="3595" i="1" spc="352">
                <a:solidFill>
                  <a:srgbClr val="FF3131"/>
                </a:solidFill>
                <a:latin typeface="Times New Roman Italics"/>
                <a:ea typeface="Times New Roman Italics"/>
                <a:cs typeface="Times New Roman Italics"/>
                <a:sym typeface="Times New Roman Italics"/>
              </a:rPr>
              <a:t>2. ReLU Layer</a:t>
            </a:r>
          </a:p>
          <a:p>
            <a:pPr algn="l">
              <a:lnSpc>
                <a:spcPts val="4410"/>
              </a:lnSpc>
            </a:pPr>
            <a:endParaRPr lang="en-US" sz="3595" i="1" spc="352">
              <a:solidFill>
                <a:srgbClr val="FF3131"/>
              </a:solidFill>
              <a:latin typeface="Times New Roman Italics"/>
              <a:ea typeface="Times New Roman Italics"/>
              <a:cs typeface="Times New Roman Italics"/>
              <a:sym typeface="Times New Roman Italics"/>
            </a:endParaRPr>
          </a:p>
          <a:p>
            <a:pPr algn="l">
              <a:lnSpc>
                <a:spcPts val="4410"/>
              </a:lnSpc>
              <a:spcBef>
                <a:spcPct val="0"/>
              </a:spcBef>
            </a:pPr>
            <a:r>
              <a:rPr lang="en-US" sz="3195" spc="313">
                <a:solidFill>
                  <a:srgbClr val="231F20"/>
                </a:solidFill>
                <a:latin typeface="Times New Roman"/>
                <a:ea typeface="Times New Roman"/>
                <a:cs typeface="Times New Roman"/>
                <a:sym typeface="Times New Roman"/>
              </a:rPr>
              <a:t>Also known as an activation function, this is a function activated within neural networks. It simulates the rate at which neurons transmit impulses through axons. Common activation functions include ReLU, Tanh, Sigmoid, Maxout, and Leaky ReLU. The ReLU layer is widely used in neural network training due to its advanced benefits.</a:t>
            </a:r>
          </a:p>
        </p:txBody>
      </p:sp>
      <p:sp>
        <p:nvSpPr>
          <p:cNvPr id="5" name="TextBox 5"/>
          <p:cNvSpPr txBox="1"/>
          <p:nvPr/>
        </p:nvSpPr>
        <p:spPr>
          <a:xfrm>
            <a:off x="2036148" y="-171450"/>
            <a:ext cx="14215704" cy="883435"/>
          </a:xfrm>
          <a:prstGeom prst="rect">
            <a:avLst/>
          </a:prstGeom>
        </p:spPr>
        <p:txBody>
          <a:bodyPr lIns="0" tIns="0" rIns="0" bIns="0" rtlCol="0" anchor="t">
            <a:spAutoFit/>
          </a:bodyPr>
          <a:lstStyle/>
          <a:p>
            <a:pPr algn="l">
              <a:lnSpc>
                <a:spcPts val="6447"/>
              </a:lnSpc>
            </a:pPr>
            <a:r>
              <a:rPr lang="en-US" sz="4671" b="1" spc="457">
                <a:solidFill>
                  <a:srgbClr val="231F20"/>
                </a:solidFill>
                <a:latin typeface="Times New Roman Bold"/>
                <a:ea typeface="Times New Roman Bold"/>
                <a:cs typeface="Times New Roman Bold"/>
                <a:sym typeface="Times New Roman Bold"/>
              </a:rPr>
              <a:t>BASIC LAYERS AND STRUCTURE OF CNN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2824</Words>
  <Application>Microsoft Office PowerPoint</Application>
  <PresentationFormat>Custom</PresentationFormat>
  <Paragraphs>256</Paragraphs>
  <Slides>40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DM Sans</vt:lpstr>
      <vt:lpstr>Arial Italics</vt:lpstr>
      <vt:lpstr>Noto Sans Bold</vt:lpstr>
      <vt:lpstr>Noto Serif Display</vt:lpstr>
      <vt:lpstr>Oswald Bold</vt:lpstr>
      <vt:lpstr>Noto Serif Display Bold</vt:lpstr>
      <vt:lpstr>Arial</vt:lpstr>
      <vt:lpstr>Times New Roman Bold</vt:lpstr>
      <vt:lpstr>Forum</vt:lpstr>
      <vt:lpstr>Times New Roman</vt:lpstr>
      <vt:lpstr>Calibri</vt:lpstr>
      <vt:lpstr>Times New Roman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ComputerVision_Presentation01</dc:title>
  <cp:lastModifiedBy>Việt Hoàng Nguyễn Đình</cp:lastModifiedBy>
  <cp:revision>4</cp:revision>
  <dcterms:created xsi:type="dcterms:W3CDTF">2006-08-16T00:00:00Z</dcterms:created>
  <dcterms:modified xsi:type="dcterms:W3CDTF">2024-12-30T14:33:24Z</dcterms:modified>
  <dc:identifier>DAGYTWod1xI</dc:identifier>
</cp:coreProperties>
</file>